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70" r:id="rId15"/>
    <p:sldId id="271" r:id="rId16"/>
    <p:sldId id="272" r:id="rId17"/>
    <p:sldId id="273" r:id="rId18"/>
    <p:sldId id="274" r:id="rId19"/>
    <p:sldId id="275" r:id="rId20"/>
    <p:sldId id="276" r:id="rId21"/>
    <p:sldId id="277" r:id="rId22"/>
    <p:sldId id="278" r:id="rId23"/>
    <p:sldId id="279" r:id="rId24"/>
  </p:sldIdLst>
  <p:sldSz cx="12192000" cy="6858000"/>
  <p:notesSz cx="6858000" cy="9144000"/>
  <p:embeddedFontLst>
    <p:embeddedFont>
      <p:font typeface="Arial Black" panose="020B0A04020102020204" pitchFamily="34" charset="0"/>
      <p:bold r:id="rId26"/>
    </p:embeddedFont>
    <p:embeddedFont>
      <p:font typeface="Calibri" panose="020F0502020204030204" pitchFamily="34" charset="0"/>
      <p:regular r:id="rId27"/>
      <p:bold r:id="rId28"/>
      <p:italic r:id="rId29"/>
      <p:boldItalic r:id="rId30"/>
    </p:embeddedFont>
    <p:embeddedFont>
      <p:font typeface="Lato" panose="020F0502020204030203" pitchFamily="34" charset="0"/>
      <p:regular r:id="rId31"/>
      <p:bold r:id="rId32"/>
      <p:italic r:id="rId33"/>
      <p:boldItalic r:id="rId34"/>
    </p:embeddedFont>
    <p:embeddedFont>
      <p:font typeface="Raleway Thin"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CF3C119-7321-42C7-B803-63A0203A7EAF}">
  <a:tblStyle styleId="{BCF3C119-7321-42C7-B803-63A0203A7EAF}"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324" y="-6"/>
      </p:cViewPr>
      <p:guideLst>
        <p:guide orient="horz" pos="2160"/>
        <p:guide pos="3840"/>
      </p:guideLst>
    </p:cSldViewPr>
  </p:slideViewPr>
  <p:notesTextViewPr>
    <p:cViewPr>
      <p:scale>
        <a:sx n="100" d="100"/>
        <a:sy n="100" d="100"/>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jpeg>
</file>

<file path=ppt/media/image21.jpeg>
</file>

<file path=ppt/media/image22.jpeg>
</file>

<file path=ppt/media/image23.png>
</file>

<file path=ppt/media/image24.png>
</file>

<file path=ppt/media/image25.png>
</file>

<file path=ppt/media/image26.png>
</file>

<file path=ppt/media/image27.jpeg>
</file>

<file path=ppt/media/image28.jpeg>
</file>

<file path=ppt/media/image29.png>
</file>

<file path=ppt/media/image3.jpeg>
</file>

<file path=ppt/media/image30.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lnSpc>
                  <a:spcPct val="100000"/>
                </a:lnSpc>
                <a:spcBef>
                  <a:spcPts val="0"/>
                </a:spcBef>
                <a:spcAft>
                  <a:spcPts val="0"/>
                </a:spcAft>
                <a:buClr>
                  <a:srgbClr val="000000"/>
                </a:buClr>
                <a:buSzPts val="1200"/>
                <a:buFont typeface="Arial"/>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1" name="Google Shape;9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 name="Google Shape;170;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1" name="Google Shape;171;p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8" name="Google Shape;17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6" name="Google Shape;196;p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7" name="Google Shape;197;p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5" name="Google Shape;215;p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6" name="Google Shape;216;p1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p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6" name="Google Shape;226;p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5" name="Google Shape;235;p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6" name="Google Shape;236;p1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5" name="Google Shape;245;p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6" name="Google Shape;246;p1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4" name="Google Shape;254;p1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5" name="Google Shape;255;p1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3" name="Google Shape;263;p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4" name="Google Shape;264;p1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8" name="Google Shape;278;p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9" name="Google Shape;279;p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8" name="Google Shape;298;p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9" name="Google Shape;299;p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8" name="Google Shape;308;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5" name="Google Shape;315;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2" name="Google Shape;322;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6" name="Google Shape;11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Google Shape;123;p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4" name="Google Shape;124;p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1" name="Google Shape;13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9" name="Google Shape;139;p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6" name="Google Shape;14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3" name="Google Shape;15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p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1" name="Google Shape;161;p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Титульный слайд">
  <p:cSld name="1_Титульный слайд">
    <p:spTree>
      <p:nvGrpSpPr>
        <p:cNvPr id="1" name="Shape 84"/>
        <p:cNvGrpSpPr/>
        <p:nvPr/>
      </p:nvGrpSpPr>
      <p:grpSpPr>
        <a:xfrm>
          <a:off x="0" y="0"/>
          <a:ext cx="0" cy="0"/>
          <a:chOff x="0" y="0"/>
          <a:chExt cx="0" cy="0"/>
        </a:xfrm>
      </p:grpSpPr>
      <p:sp>
        <p:nvSpPr>
          <p:cNvPr id="85" name="Google Shape;85;p13"/>
          <p:cNvSpPr/>
          <p:nvPr/>
        </p:nvSpPr>
        <p:spPr>
          <a:xfrm>
            <a:off x="-19050" y="1905000"/>
            <a:ext cx="12211051" cy="49530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6" name="Google Shape;86;p13"/>
          <p:cNvSpPr/>
          <p:nvPr/>
        </p:nvSpPr>
        <p:spPr>
          <a:xfrm>
            <a:off x="-19050" y="0"/>
            <a:ext cx="12211050" cy="4438650"/>
          </a:xfrm>
          <a:custGeom>
            <a:avLst/>
            <a:gdLst/>
            <a:ahLst/>
            <a:cxnLst/>
            <a:rect l="l" t="t" r="r" b="b"/>
            <a:pathLst>
              <a:path w="12211050" h="4438650" extrusionOk="0">
                <a:moveTo>
                  <a:pt x="19050" y="0"/>
                </a:moveTo>
                <a:lnTo>
                  <a:pt x="12211050" y="0"/>
                </a:lnTo>
                <a:lnTo>
                  <a:pt x="12211050" y="4438650"/>
                </a:lnTo>
                <a:lnTo>
                  <a:pt x="0" y="3219450"/>
                </a:lnTo>
                <a:lnTo>
                  <a:pt x="19050" y="0"/>
                </a:lnTo>
                <a:close/>
              </a:path>
            </a:pathLst>
          </a:custGeom>
          <a:solidFill>
            <a:srgbClr val="17161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7" name="Google Shape;87;p13"/>
          <p:cNvSpPr/>
          <p:nvPr/>
        </p:nvSpPr>
        <p:spPr>
          <a:xfrm>
            <a:off x="1085850" y="1009650"/>
            <a:ext cx="10020300" cy="523875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8" name="Google Shape;88;p13"/>
          <p:cNvSpPr>
            <a:spLocks noGrp="1"/>
          </p:cNvSpPr>
          <p:nvPr>
            <p:ph type="pic" idx="2"/>
          </p:nvPr>
        </p:nvSpPr>
        <p:spPr>
          <a:xfrm>
            <a:off x="1847850" y="2819400"/>
            <a:ext cx="8496300" cy="28003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16.png"/><Relationship Id="rId7" Type="http://schemas.openxmlformats.org/officeDocument/2006/relationships/image" Target="../media/image20.jpe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eg"/></Relationships>
</file>

<file path=ppt/slides/_rels/slide19.xml.rels><?xml version="1.0" encoding="UTF-8" standalone="yes"?>
<Relationships xmlns="http://schemas.openxmlformats.org/package/2006/relationships"><Relationship Id="rId8" Type="http://schemas.openxmlformats.org/officeDocument/2006/relationships/image" Target="../media/image28.jpeg"/><Relationship Id="rId3" Type="http://schemas.openxmlformats.org/officeDocument/2006/relationships/image" Target="../media/image23.png"/><Relationship Id="rId7" Type="http://schemas.openxmlformats.org/officeDocument/2006/relationships/image" Target="../media/image27.jpe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p:nvPr/>
        </p:nvSpPr>
        <p:spPr>
          <a:xfrm>
            <a:off x="-4421" y="6053794"/>
            <a:ext cx="12196421" cy="439197"/>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4" name="Google Shape;94;p14"/>
          <p:cNvSpPr/>
          <p:nvPr/>
        </p:nvSpPr>
        <p:spPr>
          <a:xfrm>
            <a:off x="302197" y="5901985"/>
            <a:ext cx="45719" cy="613881"/>
          </a:xfrm>
          <a:prstGeom prst="rect">
            <a:avLst/>
          </a:prstGeom>
          <a:solidFill>
            <a:srgbClr val="C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5" name="Google Shape;95;p14"/>
          <p:cNvSpPr txBox="1"/>
          <p:nvPr/>
        </p:nvSpPr>
        <p:spPr>
          <a:xfrm>
            <a:off x="8763000" y="6508750"/>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200"/>
              <a:buFont typeface="Arial"/>
              <a:buNone/>
            </a:pPr>
            <a:endParaRPr sz="1200" b="0" i="0" u="none" strike="noStrike" cap="none">
              <a:solidFill>
                <a:srgbClr val="888888"/>
              </a:solidFill>
              <a:latin typeface="Calibri"/>
              <a:ea typeface="Calibri"/>
              <a:cs typeface="Calibri"/>
              <a:sym typeface="Calibri"/>
            </a:endParaRPr>
          </a:p>
        </p:txBody>
      </p:sp>
      <p:sp>
        <p:nvSpPr>
          <p:cNvPr id="96" name="Google Shape;96;p14"/>
          <p:cNvSpPr/>
          <p:nvPr/>
        </p:nvSpPr>
        <p:spPr>
          <a:xfrm rot="10800000" flipH="1">
            <a:off x="9506857" y="5939880"/>
            <a:ext cx="1291772" cy="1157606"/>
          </a:xfrm>
          <a:prstGeom prst="rtTriangle">
            <a:avLst/>
          </a:prstGeom>
          <a:solidFill>
            <a:srgbClr val="F2F2F2">
              <a:alpha val="16078"/>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7" name="Google Shape;97;p14"/>
          <p:cNvSpPr/>
          <p:nvPr/>
        </p:nvSpPr>
        <p:spPr>
          <a:xfrm flipH="1">
            <a:off x="7045437" y="-64960"/>
            <a:ext cx="5146562" cy="5852440"/>
          </a:xfrm>
          <a:prstGeom prst="rtTriangle">
            <a:avLst/>
          </a:prstGeom>
          <a:solidFill>
            <a:srgbClr val="F2F2F2">
              <a:alpha val="16078"/>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98" name="Google Shape;98;p14"/>
          <p:cNvSpPr/>
          <p:nvPr/>
        </p:nvSpPr>
        <p:spPr>
          <a:xfrm>
            <a:off x="2836725" y="1698925"/>
            <a:ext cx="6690900" cy="2406300"/>
          </a:xfrm>
          <a:prstGeom prst="rect">
            <a:avLst/>
          </a:prstGeom>
          <a:gradFill>
            <a:gsLst>
              <a:gs pos="0">
                <a:srgbClr val="FFFFFF">
                  <a:alpha val="0"/>
                </a:srgbClr>
              </a:gs>
              <a:gs pos="2655">
                <a:srgbClr val="FFFFFF">
                  <a:alpha val="0"/>
                </a:srgbClr>
              </a:gs>
              <a:gs pos="15000">
                <a:srgbClr val="FFFFFF">
                  <a:alpha val="32941"/>
                </a:srgbClr>
              </a:gs>
              <a:gs pos="51000">
                <a:schemeClr val="lt1"/>
              </a:gs>
              <a:gs pos="94000">
                <a:srgbClr val="FFFFFF">
                  <a:alpha val="32941"/>
                </a:srgbClr>
              </a:gs>
              <a:gs pos="100000">
                <a:srgbClr val="FFFFFF">
                  <a:alpha val="0"/>
                </a:srgbClr>
              </a:gs>
            </a:gsLst>
            <a:lin ang="0" scaled="0"/>
          </a:gradFill>
          <a:ln>
            <a:noFill/>
          </a:ln>
        </p:spPr>
        <p:txBody>
          <a:bodyPr spcFirstLastPara="1" wrap="square" lIns="91425" tIns="45700" rIns="91425" bIns="45700" anchor="ctr" anchorCtr="0">
            <a:noAutofit/>
          </a:bodyPr>
          <a:lstStyle/>
          <a:p>
            <a:pPr marL="0" marR="0" lvl="0" indent="0" algn="ctr" rtl="0">
              <a:lnSpc>
                <a:spcPct val="150000"/>
              </a:lnSpc>
              <a:spcBef>
                <a:spcPts val="0"/>
              </a:spcBef>
              <a:spcAft>
                <a:spcPts val="0"/>
              </a:spcAft>
              <a:buClr>
                <a:srgbClr val="000000"/>
              </a:buClr>
              <a:buSzPts val="2400"/>
              <a:buFont typeface="Arial"/>
              <a:buNone/>
            </a:pPr>
            <a:r>
              <a:rPr lang="en-US" sz="2400" b="0" i="1" u="none" strike="noStrike" cap="none" dirty="0">
                <a:solidFill>
                  <a:srgbClr val="000000"/>
                </a:solidFill>
                <a:latin typeface="Calibri"/>
                <a:ea typeface="Calibri"/>
                <a:cs typeface="Calibri"/>
                <a:sym typeface="Calibri"/>
              </a:rPr>
              <a:t>Submitted in the partial fulfillment for the award of the degree of</a:t>
            </a:r>
            <a:endParaRPr sz="1400" b="0" i="0" u="none" strike="noStrike" cap="none" dirty="0">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2400"/>
              <a:buFont typeface="Arial"/>
              <a:buNone/>
            </a:pPr>
            <a:r>
              <a:rPr lang="en-US" sz="2400" b="1" i="0" u="none" strike="noStrike" cap="none" dirty="0">
                <a:solidFill>
                  <a:srgbClr val="000000"/>
                </a:solidFill>
                <a:latin typeface="Calibri"/>
                <a:ea typeface="Calibri"/>
                <a:cs typeface="Calibri"/>
                <a:sym typeface="Calibri"/>
              </a:rPr>
              <a:t>BACHELOR OF ENGINEERING </a:t>
            </a:r>
            <a:endParaRPr sz="2400" b="0" i="0" u="none" strike="noStrike" cap="none" dirty="0">
              <a:solidFill>
                <a:srgbClr val="000000"/>
              </a:solidFill>
              <a:latin typeface="Calibri"/>
              <a:ea typeface="Calibri"/>
              <a:cs typeface="Calibri"/>
              <a:sym typeface="Calibri"/>
            </a:endParaRPr>
          </a:p>
          <a:p>
            <a:pPr marL="0" marR="0" lvl="0" indent="0" algn="ctr" rtl="0">
              <a:lnSpc>
                <a:spcPct val="150000"/>
              </a:lnSpc>
              <a:spcBef>
                <a:spcPts val="0"/>
              </a:spcBef>
              <a:spcAft>
                <a:spcPts val="0"/>
              </a:spcAft>
              <a:buClr>
                <a:srgbClr val="000000"/>
              </a:buClr>
              <a:buSzPts val="2400"/>
              <a:buFont typeface="Arial"/>
              <a:buNone/>
            </a:pPr>
            <a:r>
              <a:rPr lang="en-US" sz="2400" b="0" i="1" u="none" strike="noStrike" cap="none" dirty="0">
                <a:solidFill>
                  <a:srgbClr val="000000"/>
                </a:solidFill>
                <a:latin typeface="Calibri"/>
                <a:ea typeface="Calibri"/>
                <a:cs typeface="Calibri"/>
                <a:sym typeface="Calibri"/>
              </a:rPr>
              <a:t> IN</a:t>
            </a:r>
            <a:endParaRPr sz="1400" b="0" i="0" u="none" strike="noStrike" cap="none" dirty="0">
              <a:solidFill>
                <a:srgbClr val="000000"/>
              </a:solidFill>
              <a:latin typeface="Arial"/>
              <a:ea typeface="Arial"/>
              <a:cs typeface="Arial"/>
              <a:sym typeface="Arial"/>
            </a:endParaRPr>
          </a:p>
          <a:p>
            <a:pPr marL="0" marR="0" lvl="0" indent="0" algn="ctr" rtl="0">
              <a:lnSpc>
                <a:spcPct val="150000"/>
              </a:lnSpc>
              <a:spcBef>
                <a:spcPts val="0"/>
              </a:spcBef>
              <a:spcAft>
                <a:spcPts val="0"/>
              </a:spcAft>
              <a:buClr>
                <a:srgbClr val="000000"/>
              </a:buClr>
              <a:buSzPts val="2400"/>
              <a:buFont typeface="Arial"/>
              <a:buNone/>
            </a:pPr>
            <a:r>
              <a:rPr lang="en-US" sz="2400" b="1" i="0" u="none" strike="noStrike" cap="none" dirty="0">
                <a:solidFill>
                  <a:srgbClr val="000000"/>
                </a:solidFill>
                <a:latin typeface="Calibri"/>
                <a:ea typeface="Calibri"/>
                <a:cs typeface="Calibri"/>
                <a:sym typeface="Calibri"/>
              </a:rPr>
              <a:t>Artificial Intelligence &amp; Machine Learning </a:t>
            </a:r>
            <a:endParaRPr sz="2400" b="0" i="0" u="none" strike="noStrike" cap="none" dirty="0">
              <a:solidFill>
                <a:srgbClr val="000000"/>
              </a:solidFill>
              <a:latin typeface="Calibri"/>
              <a:ea typeface="Calibri"/>
              <a:cs typeface="Calibri"/>
              <a:sym typeface="Calibri"/>
            </a:endParaRPr>
          </a:p>
        </p:txBody>
      </p:sp>
      <p:sp>
        <p:nvSpPr>
          <p:cNvPr id="99" name="Google Shape;99;p14"/>
          <p:cNvSpPr/>
          <p:nvPr/>
        </p:nvSpPr>
        <p:spPr>
          <a:xfrm flipH="1">
            <a:off x="9829797" y="5333999"/>
            <a:ext cx="2366623" cy="1600201"/>
          </a:xfrm>
          <a:prstGeom prst="rtTriangle">
            <a:avLst/>
          </a:prstGeom>
          <a:solidFill>
            <a:srgbClr val="C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0" name="Google Shape;100;p14"/>
          <p:cNvSpPr txBox="1"/>
          <p:nvPr/>
        </p:nvSpPr>
        <p:spPr>
          <a:xfrm>
            <a:off x="6881359" y="6019560"/>
            <a:ext cx="4928608"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rgbClr val="595959"/>
                </a:solidFill>
                <a:latin typeface="Arial"/>
                <a:ea typeface="Arial"/>
                <a:cs typeface="Arial"/>
                <a:sym typeface="Arial"/>
              </a:rPr>
              <a:t>DISCOVER . </a:t>
            </a:r>
            <a:r>
              <a:rPr lang="en-US" sz="2000" b="1" i="0" u="none" strike="noStrike" cap="none" dirty="0">
                <a:solidFill>
                  <a:srgbClr val="C00000"/>
                </a:solidFill>
                <a:latin typeface="Arial"/>
                <a:ea typeface="Arial"/>
                <a:cs typeface="Arial"/>
                <a:sym typeface="Arial"/>
              </a:rPr>
              <a:t>LEARN</a:t>
            </a:r>
            <a:r>
              <a:rPr lang="en-US" sz="2000" b="1" i="0" u="none" strike="noStrike" cap="none" dirty="0">
                <a:solidFill>
                  <a:srgbClr val="595959"/>
                </a:solidFill>
                <a:latin typeface="Arial"/>
                <a:ea typeface="Arial"/>
                <a:cs typeface="Arial"/>
                <a:sym typeface="Arial"/>
              </a:rPr>
              <a:t> . EMPOWER</a:t>
            </a:r>
            <a:endParaRPr sz="1200" b="1"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600" b="1" i="0" u="none" strike="noStrike" cap="none" dirty="0">
              <a:solidFill>
                <a:schemeClr val="dk1"/>
              </a:solidFill>
              <a:latin typeface="Arial"/>
              <a:ea typeface="Arial"/>
              <a:cs typeface="Arial"/>
              <a:sym typeface="Arial"/>
            </a:endParaRPr>
          </a:p>
        </p:txBody>
      </p:sp>
      <p:sp>
        <p:nvSpPr>
          <p:cNvPr id="101" name="Google Shape;101;p14"/>
          <p:cNvSpPr/>
          <p:nvPr/>
        </p:nvSpPr>
        <p:spPr>
          <a:xfrm>
            <a:off x="6885780" y="6043646"/>
            <a:ext cx="45719" cy="370620"/>
          </a:xfrm>
          <a:prstGeom prst="rect">
            <a:avLst/>
          </a:prstGeom>
          <a:solidFill>
            <a:srgbClr val="C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2" name="Google Shape;102;p14"/>
          <p:cNvSpPr txBox="1"/>
          <p:nvPr/>
        </p:nvSpPr>
        <p:spPr>
          <a:xfrm>
            <a:off x="443345" y="6014156"/>
            <a:ext cx="5882609" cy="430887"/>
          </a:xfrm>
          <a:prstGeom prst="rect">
            <a:avLst/>
          </a:prstGeom>
          <a:noFill/>
          <a:ln>
            <a:noFill/>
          </a:ln>
        </p:spPr>
        <p:txBody>
          <a:bodyPr spcFirstLastPara="1" wrap="square" lIns="91425" tIns="45700" rIns="91425" bIns="45700" anchor="t" anchorCtr="0">
            <a:spAutoFit/>
          </a:bodyPr>
          <a:lstStyle/>
          <a:p>
            <a:pPr marL="0" marR="0" lvl="0" indent="0" algn="ctr" rtl="0">
              <a:lnSpc>
                <a:spcPct val="90000"/>
              </a:lnSpc>
              <a:spcBef>
                <a:spcPts val="0"/>
              </a:spcBef>
              <a:spcAft>
                <a:spcPts val="0"/>
              </a:spcAft>
              <a:buClr>
                <a:srgbClr val="000000"/>
              </a:buClr>
              <a:buSzPts val="2400"/>
              <a:buFont typeface="Arial"/>
              <a:buNone/>
            </a:pPr>
            <a:r>
              <a:rPr lang="en-US" sz="2400" b="1" i="0" u="none" strike="noStrike" cap="none">
                <a:solidFill>
                  <a:srgbClr val="FF0000"/>
                </a:solidFill>
                <a:latin typeface="Times New Roman"/>
                <a:ea typeface="Times New Roman"/>
                <a:cs typeface="Times New Roman"/>
                <a:sym typeface="Times New Roman"/>
              </a:rPr>
              <a:t>Department of AIT-CSE</a:t>
            </a:r>
            <a:endParaRPr sz="1600" b="0" i="0" u="none" strike="noStrike" cap="none">
              <a:solidFill>
                <a:srgbClr val="FF0000"/>
              </a:solidFill>
              <a:latin typeface="Times New Roman"/>
              <a:ea typeface="Times New Roman"/>
              <a:cs typeface="Times New Roman"/>
              <a:sym typeface="Times New Roman"/>
            </a:endParaRPr>
          </a:p>
        </p:txBody>
      </p:sp>
      <p:sp>
        <p:nvSpPr>
          <p:cNvPr id="103" name="Google Shape;103;p14"/>
          <p:cNvSpPr txBox="1"/>
          <p:nvPr/>
        </p:nvSpPr>
        <p:spPr>
          <a:xfrm>
            <a:off x="1657138" y="443068"/>
            <a:ext cx="8477100" cy="1015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US" sz="3000" b="1" i="0" u="none" strike="noStrike" cap="none">
                <a:solidFill>
                  <a:schemeClr val="dk1"/>
                </a:solidFill>
                <a:latin typeface="Arial Black"/>
                <a:ea typeface="Arial Black"/>
                <a:cs typeface="Arial Black"/>
                <a:sym typeface="Arial Black"/>
              </a:rPr>
              <a:t>Deep Face Recognition Estimating Body Mass Index</a:t>
            </a:r>
            <a:endParaRPr sz="3000" b="0" i="0" u="none" strike="noStrike" cap="none">
              <a:solidFill>
                <a:schemeClr val="dk1"/>
              </a:solidFill>
              <a:latin typeface="Raleway Thin"/>
              <a:ea typeface="Raleway Thin"/>
              <a:cs typeface="Raleway Thin"/>
              <a:sym typeface="Raleway Thin"/>
            </a:endParaRPr>
          </a:p>
        </p:txBody>
      </p:sp>
      <p:sp>
        <p:nvSpPr>
          <p:cNvPr id="104" name="Google Shape;104;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pPr marL="0" lvl="0" indent="0" algn="r" rtl="0">
                <a:lnSpc>
                  <a:spcPct val="100000"/>
                </a:lnSpc>
                <a:spcBef>
                  <a:spcPts val="0"/>
                </a:spcBef>
                <a:spcAft>
                  <a:spcPts val="0"/>
                </a:spcAft>
                <a:buSzPts val="1200"/>
                <a:buNone/>
              </a:pPr>
              <a:t>1</a:t>
            </a:fld>
            <a:endParaRPr/>
          </a:p>
        </p:txBody>
      </p:sp>
      <p:sp>
        <p:nvSpPr>
          <p:cNvPr id="105" name="Google Shape;105;p14"/>
          <p:cNvSpPr txBox="1"/>
          <p:nvPr/>
        </p:nvSpPr>
        <p:spPr>
          <a:xfrm>
            <a:off x="1856200" y="4571650"/>
            <a:ext cx="3069000" cy="13233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dk1"/>
                </a:solidFill>
                <a:latin typeface="Calibri"/>
                <a:ea typeface="Calibri"/>
                <a:cs typeface="Calibri"/>
                <a:sym typeface="Calibri"/>
              </a:rPr>
              <a:t>Submitted by: </a:t>
            </a:r>
            <a:endParaRPr sz="2000" b="1" i="0" u="none" strike="noStrike" cap="none" dirty="0">
              <a:solidFill>
                <a:schemeClr val="dk1"/>
              </a:solidFill>
              <a:latin typeface="Calibri"/>
              <a:ea typeface="Calibri"/>
              <a:cs typeface="Calibri"/>
              <a:sym typeface="Calibri"/>
            </a:endParaRPr>
          </a:p>
          <a:p>
            <a:pPr>
              <a:buSzPts val="2000"/>
            </a:pPr>
            <a:r>
              <a:rPr lang="en-US" sz="2000" b="0" i="0" u="none" strike="noStrike" cap="none" dirty="0">
                <a:solidFill>
                  <a:schemeClr val="dk1"/>
                </a:solidFill>
                <a:latin typeface="Calibri"/>
                <a:ea typeface="Calibri"/>
                <a:cs typeface="Calibri"/>
                <a:sym typeface="Calibri"/>
              </a:rPr>
              <a:t>Bhagath Reddy:18BCS6196</a:t>
            </a: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Calibri"/>
                <a:ea typeface="Calibri"/>
                <a:cs typeface="Calibri"/>
                <a:sym typeface="Calibri"/>
              </a:rPr>
              <a:t>Aditya Gupta   : 18BCS6152</a:t>
            </a:r>
            <a:endParaRPr sz="20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Calibri"/>
              <a:ea typeface="Calibri"/>
              <a:cs typeface="Calibri"/>
              <a:sym typeface="Calibri"/>
            </a:endParaRPr>
          </a:p>
        </p:txBody>
      </p:sp>
      <p:sp>
        <p:nvSpPr>
          <p:cNvPr id="106" name="Google Shape;106;p14"/>
          <p:cNvSpPr txBox="1"/>
          <p:nvPr/>
        </p:nvSpPr>
        <p:spPr>
          <a:xfrm>
            <a:off x="7681250" y="4725655"/>
            <a:ext cx="2909019" cy="10156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dk1"/>
                </a:solidFill>
                <a:latin typeface="Calibri"/>
                <a:ea typeface="Calibri"/>
                <a:cs typeface="Calibri"/>
                <a:sym typeface="Calibri"/>
              </a:rPr>
              <a:t>Under the Supervision of: </a:t>
            </a:r>
            <a:endParaRPr sz="20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Calibri"/>
                <a:ea typeface="Calibri"/>
                <a:cs typeface="Calibri"/>
                <a:sym typeface="Calibri"/>
              </a:rPr>
              <a:t>Mrs. </a:t>
            </a:r>
            <a:r>
              <a:rPr lang="en-US" sz="2000" b="0" i="0" u="none" strike="noStrike" cap="none" dirty="0" err="1">
                <a:solidFill>
                  <a:schemeClr val="dk1"/>
                </a:solidFill>
                <a:latin typeface="Calibri"/>
                <a:ea typeface="Calibri"/>
                <a:cs typeface="Calibri"/>
                <a:sym typeface="Calibri"/>
              </a:rPr>
              <a:t>Shifali</a:t>
            </a:r>
            <a:r>
              <a:rPr lang="en-US" sz="2000" b="0" i="0" u="none" strike="noStrike" cap="none" dirty="0">
                <a:solidFill>
                  <a:schemeClr val="dk1"/>
                </a:solidFill>
                <a:latin typeface="Calibri"/>
                <a:ea typeface="Calibri"/>
                <a:cs typeface="Calibri"/>
                <a:sym typeface="Calibri"/>
              </a:rPr>
              <a:t> Sharma </a:t>
            </a:r>
            <a:endParaRPr sz="20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3"/>
          <p:cNvSpPr txBox="1">
            <a:spLocks noGrp="1"/>
          </p:cNvSpPr>
          <p:nvPr>
            <p:ph type="title"/>
          </p:nvPr>
        </p:nvSpPr>
        <p:spPr>
          <a:xfrm>
            <a:off x="838200" y="365125"/>
            <a:ext cx="10515600" cy="747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990"/>
              <a:buFont typeface="Arial"/>
              <a:buNone/>
            </a:pPr>
            <a:r>
              <a:rPr lang="en-US"/>
              <a:t>Methodology used:</a:t>
            </a:r>
            <a:endParaRPr/>
          </a:p>
          <a:p>
            <a:pPr marL="0" lvl="0" indent="0" algn="l" rtl="0">
              <a:lnSpc>
                <a:spcPct val="90000"/>
              </a:lnSpc>
              <a:spcBef>
                <a:spcPts val="0"/>
              </a:spcBef>
              <a:spcAft>
                <a:spcPts val="0"/>
              </a:spcAft>
              <a:buSzPct val="45454"/>
              <a:buNone/>
            </a:pPr>
            <a:endParaRPr/>
          </a:p>
        </p:txBody>
      </p:sp>
      <p:sp>
        <p:nvSpPr>
          <p:cNvPr id="174" name="Google Shape;174;p23"/>
          <p:cNvSpPr txBox="1">
            <a:spLocks noGrp="1"/>
          </p:cNvSpPr>
          <p:nvPr>
            <p:ph type="body" idx="1"/>
          </p:nvPr>
        </p:nvSpPr>
        <p:spPr>
          <a:xfrm>
            <a:off x="838200" y="1112575"/>
            <a:ext cx="10515600" cy="54933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dk1"/>
              </a:buClr>
              <a:buSzPts val="1100"/>
              <a:buFont typeface="Arial"/>
              <a:buNone/>
            </a:pPr>
            <a:r>
              <a:rPr lang="en-US" dirty="0"/>
              <a:t>.</a:t>
            </a:r>
            <a:r>
              <a:rPr lang="en-US" b="1" dirty="0"/>
              <a:t>We approached the problem by observing performing of various loss    functions:  </a:t>
            </a:r>
            <a:endParaRPr b="1" dirty="0"/>
          </a:p>
          <a:p>
            <a:pPr marL="0" lvl="0" indent="0" algn="l" rtl="0">
              <a:lnSpc>
                <a:spcPct val="90000"/>
              </a:lnSpc>
              <a:spcBef>
                <a:spcPts val="1000"/>
              </a:spcBef>
              <a:spcAft>
                <a:spcPts val="0"/>
              </a:spcAft>
              <a:buSzPts val="1800"/>
              <a:buNone/>
            </a:pPr>
            <a:r>
              <a:rPr lang="en-US" dirty="0"/>
              <a:t>• Simple Linear Regression: simple linear equation y=</a:t>
            </a:r>
            <a:r>
              <a:rPr lang="en-US" dirty="0" err="1"/>
              <a:t>wx+b</a:t>
            </a:r>
            <a:r>
              <a:rPr lang="en-US" dirty="0"/>
              <a:t>, we can calculate MSE as: MSE = 1/N ∑ (</a:t>
            </a:r>
            <a:r>
              <a:rPr lang="en-US" dirty="0" err="1"/>
              <a:t>yi</a:t>
            </a:r>
            <a:r>
              <a:rPr lang="en-US" dirty="0"/>
              <a:t> − (</a:t>
            </a:r>
            <a:r>
              <a:rPr lang="en-US" dirty="0" err="1"/>
              <a:t>w.xi</a:t>
            </a:r>
            <a:r>
              <a:rPr lang="en-US" dirty="0"/>
              <a:t> + b))^ 2 </a:t>
            </a:r>
            <a:endParaRPr dirty="0"/>
          </a:p>
          <a:p>
            <a:pPr marL="0" lvl="0" indent="0" algn="l" rtl="0">
              <a:lnSpc>
                <a:spcPct val="90000"/>
              </a:lnSpc>
              <a:spcBef>
                <a:spcPts val="1000"/>
              </a:spcBef>
              <a:spcAft>
                <a:spcPts val="0"/>
              </a:spcAft>
              <a:buSzPts val="1800"/>
              <a:buNone/>
            </a:pPr>
            <a:r>
              <a:rPr lang="en-US" dirty="0"/>
              <a:t>• Ridge Linear Regression: adds a penalty for large variations in w parameters.   RSSRIDGE = 1/N ∑ (</a:t>
            </a:r>
            <a:r>
              <a:rPr lang="en-US" dirty="0" err="1"/>
              <a:t>yi</a:t>
            </a:r>
            <a:r>
              <a:rPr lang="en-US" dirty="0"/>
              <a:t> − (</a:t>
            </a:r>
            <a:r>
              <a:rPr lang="en-US" dirty="0" err="1"/>
              <a:t>w.xi</a:t>
            </a:r>
            <a:r>
              <a:rPr lang="en-US" dirty="0"/>
              <a:t> + b)) 2 + ʎ ∑ </a:t>
            </a:r>
            <a:r>
              <a:rPr lang="en-US" dirty="0" err="1"/>
              <a:t>wj</a:t>
            </a:r>
            <a:r>
              <a:rPr lang="en-US" dirty="0"/>
              <a:t> </a:t>
            </a:r>
            <a:endParaRPr dirty="0"/>
          </a:p>
          <a:p>
            <a:pPr marL="0" lvl="0" indent="0" algn="l" rtl="0">
              <a:lnSpc>
                <a:spcPct val="90000"/>
              </a:lnSpc>
              <a:spcBef>
                <a:spcPts val="1000"/>
              </a:spcBef>
              <a:spcAft>
                <a:spcPts val="0"/>
              </a:spcAft>
              <a:buSzPts val="1800"/>
              <a:buNone/>
            </a:pPr>
            <a:r>
              <a:rPr lang="en-US" dirty="0"/>
              <a:t>• Random Forest </a:t>
            </a:r>
            <a:r>
              <a:rPr lang="en-US" dirty="0" err="1"/>
              <a:t>Regressor</a:t>
            </a:r>
            <a:r>
              <a:rPr lang="en-US" dirty="0"/>
              <a:t>: gets perfectly trained on that particular sample data and hence the output depend on multiple decision trees.  Cost = sum (y – prediction)2</a:t>
            </a:r>
            <a:endParaRPr dirty="0"/>
          </a:p>
          <a:p>
            <a:pPr marL="0" lvl="0" indent="0" algn="l" rtl="0">
              <a:lnSpc>
                <a:spcPct val="90000"/>
              </a:lnSpc>
              <a:spcBef>
                <a:spcPts val="1000"/>
              </a:spcBef>
              <a:spcAft>
                <a:spcPts val="0"/>
              </a:spcAft>
              <a:buSzPts val="1800"/>
              <a:buNone/>
            </a:pPr>
            <a:r>
              <a:rPr lang="en-US" dirty="0"/>
              <a:t>• Kernel ridge regression: combines Ridge regression and classification (linear least squares with l2-norm regularization) </a:t>
            </a:r>
            <a:endParaRPr dirty="0"/>
          </a:p>
        </p:txBody>
      </p:sp>
      <p:sp>
        <p:nvSpPr>
          <p:cNvPr id="175" name="Google Shape;175;p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4"/>
          <p:cNvSpPr txBox="1">
            <a:spLocks noGrp="1"/>
          </p:cNvSpPr>
          <p:nvPr>
            <p:ph type="title"/>
          </p:nvPr>
        </p:nvSpPr>
        <p:spPr>
          <a:xfrm>
            <a:off x="803487" y="162250"/>
            <a:ext cx="7212300" cy="6144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2900" b="1"/>
              <a:t>Results and Outputs:</a:t>
            </a:r>
            <a:endParaRPr sz="2900" b="1"/>
          </a:p>
        </p:txBody>
      </p:sp>
      <p:sp>
        <p:nvSpPr>
          <p:cNvPr id="181" name="Google Shape;181;p24"/>
          <p:cNvSpPr txBox="1">
            <a:spLocks noGrp="1"/>
          </p:cNvSpPr>
          <p:nvPr>
            <p:ph type="body" idx="1"/>
          </p:nvPr>
        </p:nvSpPr>
        <p:spPr>
          <a:xfrm>
            <a:off x="684225" y="1187407"/>
            <a:ext cx="6183900" cy="3478800"/>
          </a:xfrm>
          <a:prstGeom prst="rect">
            <a:avLst/>
          </a:prstGeom>
          <a:noFill/>
          <a:ln>
            <a:noFill/>
          </a:ln>
        </p:spPr>
        <p:txBody>
          <a:bodyPr spcFirstLastPara="1" wrap="square" lIns="91425" tIns="45700" rIns="91425" bIns="45700" anchor="t" anchorCtr="0">
            <a:normAutofit/>
          </a:bodyPr>
          <a:lstStyle/>
          <a:p>
            <a:pPr marL="457200" lvl="0" indent="0" algn="l" rtl="0">
              <a:lnSpc>
                <a:spcPct val="90000"/>
              </a:lnSpc>
              <a:spcBef>
                <a:spcPts val="0"/>
              </a:spcBef>
              <a:spcAft>
                <a:spcPts val="0"/>
              </a:spcAft>
              <a:buSzPts val="1800"/>
              <a:buNone/>
            </a:pPr>
            <a:r>
              <a:rPr lang="en-US" dirty="0"/>
              <a:t>DATA PRE-PROCESSING (USING MTCNN)</a:t>
            </a:r>
            <a:endParaRPr dirty="0"/>
          </a:p>
          <a:p>
            <a:pPr marL="457200" lvl="0" indent="0" algn="l" rtl="0">
              <a:lnSpc>
                <a:spcPct val="90000"/>
              </a:lnSpc>
              <a:spcBef>
                <a:spcPts val="0"/>
              </a:spcBef>
              <a:spcAft>
                <a:spcPts val="0"/>
              </a:spcAft>
              <a:buSzPts val="1800"/>
              <a:buNone/>
            </a:pPr>
            <a:endParaRPr dirty="0"/>
          </a:p>
          <a:p>
            <a:pPr marL="457200" lvl="0" indent="0" algn="l" rtl="0">
              <a:lnSpc>
                <a:spcPct val="90000"/>
              </a:lnSpc>
              <a:spcBef>
                <a:spcPts val="0"/>
              </a:spcBef>
              <a:spcAft>
                <a:spcPts val="0"/>
              </a:spcAft>
              <a:buSzPts val="1800"/>
              <a:buNone/>
            </a:pPr>
            <a:endParaRPr dirty="0"/>
          </a:p>
        </p:txBody>
      </p:sp>
      <p:sp>
        <p:nvSpPr>
          <p:cNvPr id="182" name="Google Shape;182;p24"/>
          <p:cNvSpPr txBox="1">
            <a:spLocks noGrp="1"/>
          </p:cNvSpPr>
          <p:nvPr>
            <p:ph type="sldNum" idx="12"/>
          </p:nvPr>
        </p:nvSpPr>
        <p:spPr>
          <a:xfrm>
            <a:off x="6435175" y="5836125"/>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pPr marL="0" lvl="0" indent="0" algn="r" rtl="0">
                <a:lnSpc>
                  <a:spcPct val="100000"/>
                </a:lnSpc>
                <a:spcBef>
                  <a:spcPts val="0"/>
                </a:spcBef>
                <a:spcAft>
                  <a:spcPts val="0"/>
                </a:spcAft>
                <a:buSzPts val="1200"/>
                <a:buNone/>
              </a:pPr>
              <a:t>11</a:t>
            </a:fld>
            <a:endParaRPr/>
          </a:p>
        </p:txBody>
      </p:sp>
      <p:pic>
        <p:nvPicPr>
          <p:cNvPr id="183" name="Google Shape;183;p24"/>
          <p:cNvPicPr preferRelativeResize="0"/>
          <p:nvPr/>
        </p:nvPicPr>
        <p:blipFill rotWithShape="1">
          <a:blip r:embed="rId3">
            <a:alphaModFix/>
          </a:blip>
          <a:srcRect/>
          <a:stretch/>
        </p:blipFill>
        <p:spPr>
          <a:xfrm>
            <a:off x="888767" y="1962601"/>
            <a:ext cx="2423360" cy="1365296"/>
          </a:xfrm>
          <a:prstGeom prst="rect">
            <a:avLst/>
          </a:prstGeom>
          <a:noFill/>
          <a:ln>
            <a:noFill/>
          </a:ln>
        </p:spPr>
      </p:pic>
      <p:sp>
        <p:nvSpPr>
          <p:cNvPr id="184" name="Google Shape;184;p24"/>
          <p:cNvSpPr txBox="1"/>
          <p:nvPr/>
        </p:nvSpPr>
        <p:spPr>
          <a:xfrm>
            <a:off x="1006032" y="2620017"/>
            <a:ext cx="2527500" cy="13653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pic>
        <p:nvPicPr>
          <p:cNvPr id="185" name="Google Shape;185;p24"/>
          <p:cNvPicPr preferRelativeResize="0"/>
          <p:nvPr/>
        </p:nvPicPr>
        <p:blipFill rotWithShape="1">
          <a:blip r:embed="rId4">
            <a:alphaModFix/>
          </a:blip>
          <a:srcRect/>
          <a:stretch/>
        </p:blipFill>
        <p:spPr>
          <a:xfrm>
            <a:off x="950675" y="3242535"/>
            <a:ext cx="2277235" cy="1533249"/>
          </a:xfrm>
          <a:prstGeom prst="rect">
            <a:avLst/>
          </a:prstGeom>
          <a:noFill/>
          <a:ln>
            <a:noFill/>
          </a:ln>
        </p:spPr>
      </p:pic>
      <p:sp>
        <p:nvSpPr>
          <p:cNvPr id="186" name="Google Shape;186;p24"/>
          <p:cNvSpPr txBox="1"/>
          <p:nvPr/>
        </p:nvSpPr>
        <p:spPr>
          <a:xfrm>
            <a:off x="1130988" y="3300646"/>
            <a:ext cx="2306100" cy="2840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pic>
        <p:nvPicPr>
          <p:cNvPr id="187" name="Google Shape;187;p24"/>
          <p:cNvPicPr preferRelativeResize="0"/>
          <p:nvPr/>
        </p:nvPicPr>
        <p:blipFill rotWithShape="1">
          <a:blip r:embed="rId5">
            <a:alphaModFix/>
          </a:blip>
          <a:srcRect/>
          <a:stretch/>
        </p:blipFill>
        <p:spPr>
          <a:xfrm>
            <a:off x="3588550" y="1792639"/>
            <a:ext cx="2435013" cy="1449883"/>
          </a:xfrm>
          <a:prstGeom prst="rect">
            <a:avLst/>
          </a:prstGeom>
          <a:noFill/>
          <a:ln>
            <a:noFill/>
          </a:ln>
        </p:spPr>
      </p:pic>
      <p:sp>
        <p:nvSpPr>
          <p:cNvPr id="188" name="Google Shape;188;p24"/>
          <p:cNvSpPr txBox="1"/>
          <p:nvPr/>
        </p:nvSpPr>
        <p:spPr>
          <a:xfrm>
            <a:off x="5515534" y="1187397"/>
            <a:ext cx="3715200" cy="3338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pic>
        <p:nvPicPr>
          <p:cNvPr id="189" name="Google Shape;189;p24"/>
          <p:cNvPicPr preferRelativeResize="0"/>
          <p:nvPr/>
        </p:nvPicPr>
        <p:blipFill rotWithShape="1">
          <a:blip r:embed="rId6">
            <a:alphaModFix/>
          </a:blip>
          <a:srcRect/>
          <a:stretch/>
        </p:blipFill>
        <p:spPr>
          <a:xfrm>
            <a:off x="3739025" y="3294079"/>
            <a:ext cx="2394636" cy="1430139"/>
          </a:xfrm>
          <a:prstGeom prst="rect">
            <a:avLst/>
          </a:prstGeom>
          <a:noFill/>
          <a:ln>
            <a:noFill/>
          </a:ln>
        </p:spPr>
      </p:pic>
      <p:sp>
        <p:nvSpPr>
          <p:cNvPr id="190" name="Google Shape;190;p24"/>
          <p:cNvSpPr txBox="1"/>
          <p:nvPr/>
        </p:nvSpPr>
        <p:spPr>
          <a:xfrm>
            <a:off x="5515534" y="3120235"/>
            <a:ext cx="3715200" cy="3081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191" name="Google Shape;191;p24"/>
          <p:cNvSpPr txBox="1">
            <a:spLocks noGrp="1"/>
          </p:cNvSpPr>
          <p:nvPr>
            <p:ph type="title"/>
          </p:nvPr>
        </p:nvSpPr>
        <p:spPr>
          <a:xfrm>
            <a:off x="6435175" y="1749530"/>
            <a:ext cx="5631600" cy="9138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sz="2700" dirty="0"/>
              <a:t>MTCNN face alignment</a:t>
            </a:r>
            <a:endParaRPr sz="2700" dirty="0"/>
          </a:p>
        </p:txBody>
      </p:sp>
      <p:sp>
        <p:nvSpPr>
          <p:cNvPr id="192" name="Google Shape;192;p24"/>
          <p:cNvSpPr txBox="1">
            <a:spLocks noGrp="1"/>
          </p:cNvSpPr>
          <p:nvPr>
            <p:ph type="body" idx="1"/>
          </p:nvPr>
        </p:nvSpPr>
        <p:spPr>
          <a:xfrm rot="10800000" flipH="1">
            <a:off x="5810550" y="5560176"/>
            <a:ext cx="5631600" cy="812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endParaRPr/>
          </a:p>
        </p:txBody>
      </p:sp>
      <p:pic>
        <p:nvPicPr>
          <p:cNvPr id="193" name="Google Shape;193;p24"/>
          <p:cNvPicPr preferRelativeResize="0"/>
          <p:nvPr/>
        </p:nvPicPr>
        <p:blipFill rotWithShape="1">
          <a:blip r:embed="rId7">
            <a:alphaModFix/>
          </a:blip>
          <a:srcRect/>
          <a:stretch/>
        </p:blipFill>
        <p:spPr>
          <a:xfrm>
            <a:off x="6229056" y="3076235"/>
            <a:ext cx="5631450" cy="339909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5"/>
          <p:cNvSpPr txBox="1">
            <a:spLocks noGrp="1"/>
          </p:cNvSpPr>
          <p:nvPr>
            <p:ph type="title"/>
          </p:nvPr>
        </p:nvSpPr>
        <p:spPr>
          <a:xfrm>
            <a:off x="838200" y="365125"/>
            <a:ext cx="10515600" cy="3651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SzPct val="45454"/>
              <a:buNone/>
            </a:pPr>
            <a:r>
              <a:rPr lang="en-US"/>
              <a:t> </a:t>
            </a:r>
            <a:endParaRPr/>
          </a:p>
        </p:txBody>
      </p:sp>
      <p:sp>
        <p:nvSpPr>
          <p:cNvPr id="200" name="Google Shape;200;p25"/>
          <p:cNvSpPr txBox="1">
            <a:spLocks noGrp="1"/>
          </p:cNvSpPr>
          <p:nvPr>
            <p:ph type="body" idx="1"/>
          </p:nvPr>
        </p:nvSpPr>
        <p:spPr>
          <a:xfrm flipV="1">
            <a:off x="838200" y="6176725"/>
            <a:ext cx="10515600" cy="97326"/>
          </a:xfrm>
          <a:prstGeom prst="rect">
            <a:avLst/>
          </a:prstGeom>
          <a:noFill/>
          <a:ln>
            <a:noFill/>
          </a:ln>
        </p:spPr>
        <p:txBody>
          <a:bodyPr spcFirstLastPara="1" wrap="square" lIns="91425" tIns="45700" rIns="91425" bIns="45700" anchor="t" anchorCtr="0">
            <a:normAutofit fontScale="25000" lnSpcReduction="20000"/>
          </a:bodyPr>
          <a:lstStyle/>
          <a:p>
            <a:pPr marL="0" lvl="0" indent="0" algn="l" rtl="0">
              <a:lnSpc>
                <a:spcPct val="90000"/>
              </a:lnSpc>
              <a:spcBef>
                <a:spcPts val="1000"/>
              </a:spcBef>
              <a:spcAft>
                <a:spcPts val="0"/>
              </a:spcAft>
              <a:buSzPts val="1800"/>
              <a:buNone/>
            </a:pPr>
            <a:r>
              <a:rPr lang="en-IN" dirty="0"/>
              <a:t>.</a:t>
            </a:r>
          </a:p>
          <a:p>
            <a:pPr marL="0" lvl="0" indent="0" algn="l" rtl="0">
              <a:lnSpc>
                <a:spcPct val="90000"/>
              </a:lnSpc>
              <a:spcBef>
                <a:spcPts val="1000"/>
              </a:spcBef>
              <a:spcAft>
                <a:spcPts val="0"/>
              </a:spcAft>
              <a:buSzPts val="1800"/>
              <a:buNone/>
            </a:pPr>
            <a:endParaRPr dirty="0"/>
          </a:p>
        </p:txBody>
      </p:sp>
      <p:sp>
        <p:nvSpPr>
          <p:cNvPr id="201" name="Google Shape;201;p2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12</a:t>
            </a:fld>
            <a:endParaRPr/>
          </a:p>
        </p:txBody>
      </p:sp>
      <p:pic>
        <p:nvPicPr>
          <p:cNvPr id="202" name="Google Shape;202;p25"/>
          <p:cNvPicPr preferRelativeResize="0"/>
          <p:nvPr/>
        </p:nvPicPr>
        <p:blipFill rotWithShape="1">
          <a:blip r:embed="rId3">
            <a:alphaModFix/>
          </a:blip>
          <a:srcRect/>
          <a:stretch/>
        </p:blipFill>
        <p:spPr>
          <a:xfrm>
            <a:off x="735900" y="819950"/>
            <a:ext cx="10896600" cy="1981200"/>
          </a:xfrm>
          <a:prstGeom prst="rect">
            <a:avLst/>
          </a:prstGeom>
          <a:noFill/>
          <a:ln>
            <a:noFill/>
          </a:ln>
        </p:spPr>
      </p:pic>
      <p:pic>
        <p:nvPicPr>
          <p:cNvPr id="203" name="Google Shape;203;p25"/>
          <p:cNvPicPr preferRelativeResize="0"/>
          <p:nvPr/>
        </p:nvPicPr>
        <p:blipFill rotWithShape="1">
          <a:blip r:embed="rId4">
            <a:alphaModFix/>
          </a:blip>
          <a:srcRect/>
          <a:stretch/>
        </p:blipFill>
        <p:spPr>
          <a:xfrm>
            <a:off x="1877475" y="3511950"/>
            <a:ext cx="8915400" cy="2133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115000"/>
              </a:lnSpc>
              <a:spcBef>
                <a:spcPts val="1200"/>
              </a:spcBef>
              <a:spcAft>
                <a:spcPts val="0"/>
              </a:spcAft>
              <a:buClr>
                <a:schemeClr val="dk1"/>
              </a:buClr>
              <a:buSzPts val="1100"/>
              <a:buFont typeface="Arial"/>
              <a:buNone/>
            </a:pPr>
            <a:r>
              <a:rPr lang="en-US" sz="1300">
                <a:latin typeface="Arial"/>
                <a:ea typeface="Arial"/>
                <a:cs typeface="Arial"/>
                <a:sym typeface="Arial"/>
              </a:rPr>
              <a:t>  </a:t>
            </a:r>
            <a:r>
              <a:rPr lang="en-US" sz="1700" b="1">
                <a:latin typeface="Arial"/>
                <a:ea typeface="Arial"/>
                <a:cs typeface="Arial"/>
                <a:sym typeface="Arial"/>
              </a:rPr>
              <a:t>Relationship between parameters:</a:t>
            </a:r>
            <a:endParaRPr sz="1700" b="1">
              <a:latin typeface="Arial"/>
              <a:ea typeface="Arial"/>
              <a:cs typeface="Arial"/>
              <a:sym typeface="Arial"/>
            </a:endParaRPr>
          </a:p>
          <a:p>
            <a:pPr marL="0" lvl="0" indent="0" algn="l" rtl="0">
              <a:lnSpc>
                <a:spcPct val="115000"/>
              </a:lnSpc>
              <a:spcBef>
                <a:spcPts val="1500"/>
              </a:spcBef>
              <a:spcAft>
                <a:spcPts val="200"/>
              </a:spcAft>
              <a:buSzPts val="1800"/>
              <a:buNone/>
            </a:pPr>
            <a:r>
              <a:rPr lang="en-US" sz="1000" b="1">
                <a:latin typeface="Arial"/>
                <a:ea typeface="Arial"/>
                <a:cs typeface="Arial"/>
                <a:sym typeface="Arial"/>
              </a:rPr>
              <a:t>·</a:t>
            </a:r>
            <a:r>
              <a:rPr lang="en-US" sz="700">
                <a:latin typeface="Times New Roman"/>
                <a:ea typeface="Times New Roman"/>
                <a:cs typeface="Times New Roman"/>
                <a:sym typeface="Times New Roman"/>
              </a:rPr>
              <a:t>             </a:t>
            </a:r>
            <a:r>
              <a:rPr lang="en-US" sz="1000" b="1">
                <a:latin typeface="Arial"/>
                <a:ea typeface="Arial"/>
                <a:cs typeface="Arial"/>
                <a:sym typeface="Arial"/>
              </a:rPr>
              <a:t>Weight vs Height</a:t>
            </a:r>
            <a:endParaRPr/>
          </a:p>
        </p:txBody>
      </p:sp>
      <p:sp>
        <p:nvSpPr>
          <p:cNvPr id="219" name="Google Shape;219;p27"/>
          <p:cNvSpPr txBox="1">
            <a:spLocks noGrp="1"/>
          </p:cNvSpPr>
          <p:nvPr>
            <p:ph type="body" idx="1"/>
          </p:nvPr>
        </p:nvSpPr>
        <p:spPr>
          <a:xfrm>
            <a:off x="838200" y="1563050"/>
            <a:ext cx="10515600" cy="4613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r>
              <a:rPr lang="en-US"/>
              <a:t>females                                                     Males</a:t>
            </a:r>
            <a:endParaRPr/>
          </a:p>
        </p:txBody>
      </p:sp>
      <p:sp>
        <p:nvSpPr>
          <p:cNvPr id="220" name="Google Shape;220;p2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13</a:t>
            </a:fld>
            <a:endParaRPr/>
          </a:p>
        </p:txBody>
      </p:sp>
      <p:pic>
        <p:nvPicPr>
          <p:cNvPr id="221" name="Google Shape;221;p27"/>
          <p:cNvPicPr preferRelativeResize="0"/>
          <p:nvPr/>
        </p:nvPicPr>
        <p:blipFill rotWithShape="1">
          <a:blip r:embed="rId3">
            <a:alphaModFix/>
          </a:blip>
          <a:srcRect/>
          <a:stretch/>
        </p:blipFill>
        <p:spPr>
          <a:xfrm>
            <a:off x="374628" y="2109250"/>
            <a:ext cx="5906797" cy="3918175"/>
          </a:xfrm>
          <a:prstGeom prst="rect">
            <a:avLst/>
          </a:prstGeom>
          <a:noFill/>
          <a:ln>
            <a:noFill/>
          </a:ln>
        </p:spPr>
      </p:pic>
      <p:pic>
        <p:nvPicPr>
          <p:cNvPr id="222" name="Google Shape;222;p27"/>
          <p:cNvPicPr preferRelativeResize="0"/>
          <p:nvPr/>
        </p:nvPicPr>
        <p:blipFill rotWithShape="1">
          <a:blip r:embed="rId4">
            <a:alphaModFix/>
          </a:blip>
          <a:srcRect/>
          <a:stretch/>
        </p:blipFill>
        <p:spPr>
          <a:xfrm>
            <a:off x="6281425" y="2114475"/>
            <a:ext cx="5708299" cy="38182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8"/>
          <p:cNvSpPr txBox="1">
            <a:spLocks noGrp="1"/>
          </p:cNvSpPr>
          <p:nvPr>
            <p:ph type="title"/>
          </p:nvPr>
        </p:nvSpPr>
        <p:spPr>
          <a:xfrm>
            <a:off x="838200" y="365125"/>
            <a:ext cx="10241100" cy="6084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990"/>
              <a:buNone/>
            </a:pPr>
            <a:r>
              <a:rPr lang="en-US" sz="2760"/>
              <a:t>Visualization of Face Embedding</a:t>
            </a:r>
            <a:endParaRPr sz="2760"/>
          </a:p>
        </p:txBody>
      </p:sp>
      <p:sp>
        <p:nvSpPr>
          <p:cNvPr id="229" name="Google Shape;229;p28"/>
          <p:cNvSpPr txBox="1">
            <a:spLocks noGrp="1"/>
          </p:cNvSpPr>
          <p:nvPr>
            <p:ph type="body" idx="1"/>
          </p:nvPr>
        </p:nvSpPr>
        <p:spPr>
          <a:xfrm>
            <a:off x="838200" y="1121225"/>
            <a:ext cx="10820700" cy="50889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r>
              <a:rPr lang="en-US" sz="1900"/>
              <a:t>PCA was used for dimension reduction of 128-d feature vector to 2-d.</a:t>
            </a:r>
            <a:r>
              <a:rPr lang="en-US"/>
              <a:t> </a:t>
            </a:r>
            <a:endParaRPr/>
          </a:p>
          <a:p>
            <a:pPr marL="0" lvl="0" indent="0" algn="l" rtl="0">
              <a:lnSpc>
                <a:spcPct val="90000"/>
              </a:lnSpc>
              <a:spcBef>
                <a:spcPts val="1000"/>
              </a:spcBef>
              <a:spcAft>
                <a:spcPts val="0"/>
              </a:spcAft>
              <a:buSzPts val="1800"/>
              <a:buNone/>
            </a:pPr>
            <a:r>
              <a:rPr lang="en-US" sz="2000"/>
              <a:t>vs Height                                                                    vs weight</a:t>
            </a:r>
            <a:endParaRPr sz="2000"/>
          </a:p>
        </p:txBody>
      </p:sp>
      <p:sp>
        <p:nvSpPr>
          <p:cNvPr id="230" name="Google Shape;230;p2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14</a:t>
            </a:fld>
            <a:endParaRPr/>
          </a:p>
        </p:txBody>
      </p:sp>
      <p:pic>
        <p:nvPicPr>
          <p:cNvPr id="231" name="Google Shape;231;p28"/>
          <p:cNvPicPr preferRelativeResize="0"/>
          <p:nvPr/>
        </p:nvPicPr>
        <p:blipFill rotWithShape="1">
          <a:blip r:embed="rId3">
            <a:alphaModFix/>
          </a:blip>
          <a:srcRect/>
          <a:stretch/>
        </p:blipFill>
        <p:spPr>
          <a:xfrm>
            <a:off x="838200" y="2088300"/>
            <a:ext cx="4832376" cy="3485350"/>
          </a:xfrm>
          <a:prstGeom prst="rect">
            <a:avLst/>
          </a:prstGeom>
          <a:noFill/>
          <a:ln>
            <a:noFill/>
          </a:ln>
        </p:spPr>
      </p:pic>
      <p:pic>
        <p:nvPicPr>
          <p:cNvPr id="232" name="Google Shape;232;p28"/>
          <p:cNvPicPr preferRelativeResize="0"/>
          <p:nvPr/>
        </p:nvPicPr>
        <p:blipFill rotWithShape="1">
          <a:blip r:embed="rId4">
            <a:alphaModFix/>
          </a:blip>
          <a:srcRect/>
          <a:stretch/>
        </p:blipFill>
        <p:spPr>
          <a:xfrm>
            <a:off x="6040783" y="2088300"/>
            <a:ext cx="5709093" cy="3485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9"/>
          <p:cNvSpPr txBox="1">
            <a:spLocks noGrp="1"/>
          </p:cNvSpPr>
          <p:nvPr>
            <p:ph type="title"/>
          </p:nvPr>
        </p:nvSpPr>
        <p:spPr>
          <a:xfrm>
            <a:off x="838200" y="181750"/>
            <a:ext cx="10515600" cy="1005600"/>
          </a:xfrm>
          <a:prstGeom prst="rect">
            <a:avLst/>
          </a:prstGeom>
          <a:noFill/>
          <a:ln>
            <a:noFill/>
          </a:ln>
        </p:spPr>
        <p:txBody>
          <a:bodyPr spcFirstLastPara="1" wrap="square" lIns="91425" tIns="45700" rIns="91425" bIns="45700" anchor="ctr" anchorCtr="0">
            <a:normAutofit/>
          </a:bodyPr>
          <a:lstStyle/>
          <a:p>
            <a:pPr marL="660400" marR="203200" lvl="0" indent="0" algn="l" rtl="0">
              <a:lnSpc>
                <a:spcPct val="115000"/>
              </a:lnSpc>
              <a:spcBef>
                <a:spcPts val="0"/>
              </a:spcBef>
              <a:spcAft>
                <a:spcPts val="0"/>
              </a:spcAft>
              <a:buClr>
                <a:schemeClr val="dk1"/>
              </a:buClr>
              <a:buSzPct val="29464"/>
              <a:buFont typeface="Arial"/>
              <a:buNone/>
            </a:pPr>
            <a:r>
              <a:rPr lang="en-US" sz="3359"/>
              <a:t>Training regression models and find best one.</a:t>
            </a:r>
            <a:endParaRPr sz="3359"/>
          </a:p>
          <a:p>
            <a:pPr marL="0" lvl="0" indent="0" algn="l" rtl="0">
              <a:lnSpc>
                <a:spcPct val="90000"/>
              </a:lnSpc>
              <a:spcBef>
                <a:spcPts val="0"/>
              </a:spcBef>
              <a:spcAft>
                <a:spcPts val="0"/>
              </a:spcAft>
              <a:buSzPct val="25006"/>
              <a:buNone/>
            </a:pPr>
            <a:endParaRPr sz="3959"/>
          </a:p>
        </p:txBody>
      </p:sp>
      <p:sp>
        <p:nvSpPr>
          <p:cNvPr id="239" name="Google Shape;239;p29"/>
          <p:cNvSpPr txBox="1">
            <a:spLocks noGrp="1"/>
          </p:cNvSpPr>
          <p:nvPr>
            <p:ph type="body" idx="1"/>
          </p:nvPr>
        </p:nvSpPr>
        <p:spPr>
          <a:xfrm>
            <a:off x="838200" y="6203700"/>
            <a:ext cx="10913400" cy="152700"/>
          </a:xfrm>
          <a:prstGeom prst="rect">
            <a:avLst/>
          </a:prstGeom>
          <a:noFill/>
          <a:ln>
            <a:noFill/>
          </a:ln>
        </p:spPr>
        <p:txBody>
          <a:bodyPr spcFirstLastPara="1" wrap="square" lIns="91425" tIns="45700" rIns="91425" bIns="45700" anchor="t" anchorCtr="0">
            <a:normAutofit fontScale="25000" lnSpcReduction="20000"/>
          </a:bodyPr>
          <a:lstStyle/>
          <a:p>
            <a:pPr marL="0" lvl="0" indent="0" algn="l" rtl="0">
              <a:lnSpc>
                <a:spcPct val="90000"/>
              </a:lnSpc>
              <a:spcBef>
                <a:spcPts val="1000"/>
              </a:spcBef>
              <a:spcAft>
                <a:spcPts val="0"/>
              </a:spcAft>
              <a:buSzPct val="257142"/>
              <a:buNone/>
            </a:pPr>
            <a:r>
              <a:rPr lang="en-IN" dirty="0"/>
              <a:t>‘</a:t>
            </a:r>
          </a:p>
          <a:p>
            <a:pPr marL="0" lvl="0" indent="0" algn="l" rtl="0">
              <a:lnSpc>
                <a:spcPct val="90000"/>
              </a:lnSpc>
              <a:spcBef>
                <a:spcPts val="1000"/>
              </a:spcBef>
              <a:spcAft>
                <a:spcPts val="0"/>
              </a:spcAft>
              <a:buSzPct val="257142"/>
              <a:buNone/>
            </a:pPr>
            <a:endParaRPr dirty="0"/>
          </a:p>
        </p:txBody>
      </p:sp>
      <p:sp>
        <p:nvSpPr>
          <p:cNvPr id="240" name="Google Shape;240;p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15</a:t>
            </a:fld>
            <a:endParaRPr/>
          </a:p>
        </p:txBody>
      </p:sp>
      <p:graphicFrame>
        <p:nvGraphicFramePr>
          <p:cNvPr id="241" name="Google Shape;241;p29"/>
          <p:cNvGraphicFramePr/>
          <p:nvPr/>
        </p:nvGraphicFramePr>
        <p:xfrm>
          <a:off x="1921450" y="777350"/>
          <a:ext cx="7400500" cy="5778925"/>
        </p:xfrm>
        <a:graphic>
          <a:graphicData uri="http://schemas.openxmlformats.org/drawingml/2006/table">
            <a:tbl>
              <a:tblPr>
                <a:noFill/>
                <a:tableStyleId>{BCF3C119-7321-42C7-B803-63A0203A7EAF}</a:tableStyleId>
              </a:tblPr>
              <a:tblGrid>
                <a:gridCol w="1345550">
                  <a:extLst>
                    <a:ext uri="{9D8B030D-6E8A-4147-A177-3AD203B41FA5}">
                      <a16:colId xmlns:a16="http://schemas.microsoft.com/office/drawing/2014/main" val="20000"/>
                    </a:ext>
                  </a:extLst>
                </a:gridCol>
                <a:gridCol w="1986275">
                  <a:extLst>
                    <a:ext uri="{9D8B030D-6E8A-4147-A177-3AD203B41FA5}">
                      <a16:colId xmlns:a16="http://schemas.microsoft.com/office/drawing/2014/main" val="20001"/>
                    </a:ext>
                  </a:extLst>
                </a:gridCol>
                <a:gridCol w="2082400">
                  <a:extLst>
                    <a:ext uri="{9D8B030D-6E8A-4147-A177-3AD203B41FA5}">
                      <a16:colId xmlns:a16="http://schemas.microsoft.com/office/drawing/2014/main" val="20002"/>
                    </a:ext>
                  </a:extLst>
                </a:gridCol>
                <a:gridCol w="1986275">
                  <a:extLst>
                    <a:ext uri="{9D8B030D-6E8A-4147-A177-3AD203B41FA5}">
                      <a16:colId xmlns:a16="http://schemas.microsoft.com/office/drawing/2014/main" val="20003"/>
                    </a:ext>
                  </a:extLst>
                </a:gridCol>
              </a:tblGrid>
              <a:tr h="425625">
                <a:tc>
                  <a:txBody>
                    <a:bodyPr/>
                    <a:lstStyle/>
                    <a:p>
                      <a:pPr marL="63500" marR="0" lvl="0" indent="0" algn="l" rtl="0">
                        <a:lnSpc>
                          <a:spcPct val="115000"/>
                        </a:lnSpc>
                        <a:spcBef>
                          <a:spcPts val="0"/>
                        </a:spcBef>
                        <a:spcAft>
                          <a:spcPts val="0"/>
                        </a:spcAft>
                        <a:buClr>
                          <a:srgbClr val="000000"/>
                        </a:buClr>
                        <a:buSzPts val="900"/>
                        <a:buFont typeface="Arial"/>
                        <a:buNone/>
                      </a:pPr>
                      <a:r>
                        <a:rPr lang="en-US" sz="900" u="none" strike="noStrike" cap="none">
                          <a:latin typeface="Times New Roman"/>
                          <a:ea typeface="Times New Roman"/>
                          <a:cs typeface="Times New Roman"/>
                          <a:sym typeface="Times New Roman"/>
                        </a:rPr>
                        <a:t>5. </a:t>
                      </a:r>
                      <a:r>
                        <a:rPr lang="en-US" sz="900" u="none" strike="noStrike" cap="none"/>
                        <a:t>Data/Models</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330200" marR="0" lvl="0" indent="0" algn="l" rtl="0">
                        <a:lnSpc>
                          <a:spcPct val="115000"/>
                        </a:lnSpc>
                        <a:spcBef>
                          <a:spcPts val="0"/>
                        </a:spcBef>
                        <a:spcAft>
                          <a:spcPts val="0"/>
                        </a:spcAft>
                        <a:buClr>
                          <a:srgbClr val="000000"/>
                        </a:buClr>
                        <a:buSzPts val="900"/>
                        <a:buFont typeface="Arial"/>
                        <a:buNone/>
                      </a:pPr>
                      <a:r>
                        <a:rPr lang="en-US" sz="900" u="none" strike="noStrike" cap="none"/>
                        <a:t>Height Model</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406400" marR="0" lvl="0" indent="0" algn="l" rtl="0">
                        <a:lnSpc>
                          <a:spcPct val="115000"/>
                        </a:lnSpc>
                        <a:spcBef>
                          <a:spcPts val="0"/>
                        </a:spcBef>
                        <a:spcAft>
                          <a:spcPts val="0"/>
                        </a:spcAft>
                        <a:buClr>
                          <a:srgbClr val="000000"/>
                        </a:buClr>
                        <a:buSzPts val="900"/>
                        <a:buFont typeface="Arial"/>
                        <a:buNone/>
                      </a:pPr>
                      <a:r>
                        <a:rPr lang="en-US" sz="900" u="none" strike="noStrike" cap="none"/>
                        <a:t>Weight Model</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533400" marR="0" lvl="0" indent="0" algn="l" rtl="0">
                        <a:lnSpc>
                          <a:spcPct val="115000"/>
                        </a:lnSpc>
                        <a:spcBef>
                          <a:spcPts val="0"/>
                        </a:spcBef>
                        <a:spcAft>
                          <a:spcPts val="0"/>
                        </a:spcAft>
                        <a:buClr>
                          <a:srgbClr val="000000"/>
                        </a:buClr>
                        <a:buSzPts val="900"/>
                        <a:buFont typeface="Arial"/>
                        <a:buNone/>
                      </a:pPr>
                      <a:r>
                        <a:rPr lang="en-US" sz="900" u="none" strike="noStrike" cap="none"/>
                        <a:t>BMI Model</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675025">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0" marR="0" lvl="0" indent="0" algn="l" rtl="0">
                        <a:lnSpc>
                          <a:spcPct val="115000"/>
                        </a:lnSpc>
                        <a:spcBef>
                          <a:spcPts val="1200"/>
                        </a:spcBef>
                        <a:spcAft>
                          <a:spcPts val="0"/>
                        </a:spcAft>
                        <a:buClr>
                          <a:srgbClr val="000000"/>
                        </a:buClr>
                        <a:buSzPts val="900"/>
                        <a:buFont typeface="Arial"/>
                        <a:buNone/>
                      </a:pPr>
                      <a:r>
                        <a:rPr lang="en-US" sz="900" u="none" strike="noStrike" cap="none"/>
                        <a:t> </a:t>
                      </a:r>
                      <a:endParaRPr sz="900" u="none" strike="noStrike" cap="none"/>
                    </a:p>
                    <a:p>
                      <a:pPr marL="0" marR="0" lvl="0" indent="0" algn="l" rtl="0">
                        <a:lnSpc>
                          <a:spcPct val="115000"/>
                        </a:lnSpc>
                        <a:spcBef>
                          <a:spcPts val="1200"/>
                        </a:spcBef>
                        <a:spcAft>
                          <a:spcPts val="0"/>
                        </a:spcAft>
                        <a:buClr>
                          <a:srgbClr val="000000"/>
                        </a:buClr>
                        <a:buSzPts val="900"/>
                        <a:buFont typeface="Arial"/>
                        <a:buNone/>
                      </a:pPr>
                      <a:r>
                        <a:rPr lang="en-US" sz="900" u="none" strike="noStrike" cap="none"/>
                        <a:t> </a:t>
                      </a:r>
                      <a:endParaRPr sz="900" u="none" strike="noStrike" cap="none"/>
                    </a:p>
                    <a:p>
                      <a:pPr marL="139700" marR="304800" lvl="0" indent="-50800" algn="ctr" rtl="0">
                        <a:lnSpc>
                          <a:spcPct val="115000"/>
                        </a:lnSpc>
                        <a:spcBef>
                          <a:spcPts val="1200"/>
                        </a:spcBef>
                        <a:spcAft>
                          <a:spcPts val="0"/>
                        </a:spcAft>
                        <a:buClr>
                          <a:srgbClr val="000000"/>
                        </a:buClr>
                        <a:buSzPts val="900"/>
                        <a:buFont typeface="Arial"/>
                        <a:buNone/>
                      </a:pPr>
                      <a:r>
                        <a:rPr lang="en-US" sz="900" u="none" strike="noStrike" cap="none"/>
                        <a:t>Simple Linear Regression</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63500" marR="38100" lvl="0" indent="0" algn="l" rtl="0">
                        <a:lnSpc>
                          <a:spcPct val="208000"/>
                        </a:lnSpc>
                        <a:spcBef>
                          <a:spcPts val="1200"/>
                        </a:spcBef>
                        <a:spcAft>
                          <a:spcPts val="0"/>
                        </a:spcAft>
                        <a:buClr>
                          <a:srgbClr val="000000"/>
                        </a:buClr>
                        <a:buSzPts val="900"/>
                        <a:buFont typeface="Arial"/>
                        <a:buNone/>
                      </a:pPr>
                      <a:r>
                        <a:rPr lang="en-US" sz="900" u="none" strike="noStrike" cap="none"/>
                        <a:t>Mean square error = 0.01 Variance score = 0.31 Average error = 0.0509 Accuracy = 90.22%</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63500" marR="50800" lvl="0" indent="0" algn="l" rtl="0">
                        <a:lnSpc>
                          <a:spcPct val="208000"/>
                        </a:lnSpc>
                        <a:spcBef>
                          <a:spcPts val="1200"/>
                        </a:spcBef>
                        <a:spcAft>
                          <a:spcPts val="0"/>
                        </a:spcAft>
                        <a:buClr>
                          <a:srgbClr val="000000"/>
                        </a:buClr>
                        <a:buSzPts val="900"/>
                        <a:buFont typeface="Arial"/>
                        <a:buNone/>
                      </a:pPr>
                      <a:r>
                        <a:rPr lang="en-US" sz="900" u="none" strike="noStrike" cap="none"/>
                        <a:t>Mean square error = 13.57 Variance score = -193.80 Average error = 3.6763 Accuracy = 13.32%</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63500" marR="38100" lvl="0" indent="0" algn="l" rtl="0">
                        <a:lnSpc>
                          <a:spcPct val="208000"/>
                        </a:lnSpc>
                        <a:spcBef>
                          <a:spcPts val="1200"/>
                        </a:spcBef>
                        <a:spcAft>
                          <a:spcPts val="0"/>
                        </a:spcAft>
                        <a:buClr>
                          <a:srgbClr val="000000"/>
                        </a:buClr>
                        <a:buSzPts val="900"/>
                        <a:buFont typeface="Arial"/>
                        <a:buNone/>
                      </a:pPr>
                      <a:r>
                        <a:rPr lang="en-US" sz="900" u="none" strike="noStrike" cap="none"/>
                        <a:t>Mean square error = 6.58 Variance score = -240.37 Average error = 2.5612 Accuracy = 18.02%</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2003250">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0" marR="0" lvl="0" indent="0" algn="l" rtl="0">
                        <a:lnSpc>
                          <a:spcPct val="115000"/>
                        </a:lnSpc>
                        <a:spcBef>
                          <a:spcPts val="1200"/>
                        </a:spcBef>
                        <a:spcAft>
                          <a:spcPts val="0"/>
                        </a:spcAft>
                        <a:buClr>
                          <a:srgbClr val="000000"/>
                        </a:buClr>
                        <a:buSzPts val="900"/>
                        <a:buFont typeface="Arial"/>
                        <a:buNone/>
                      </a:pPr>
                      <a:r>
                        <a:rPr lang="en-US" sz="900" u="none" strike="noStrike" cap="none"/>
                        <a:t> </a:t>
                      </a:r>
                      <a:endParaRPr sz="900" u="none" strike="noStrike" cap="none"/>
                    </a:p>
                    <a:p>
                      <a:pPr marL="0" marR="0" lvl="0" indent="0" algn="l" rtl="0">
                        <a:lnSpc>
                          <a:spcPct val="115000"/>
                        </a:lnSpc>
                        <a:spcBef>
                          <a:spcPts val="1200"/>
                        </a:spcBef>
                        <a:spcAft>
                          <a:spcPts val="0"/>
                        </a:spcAft>
                        <a:buClr>
                          <a:srgbClr val="000000"/>
                        </a:buClr>
                        <a:buSzPts val="900"/>
                        <a:buFont typeface="Arial"/>
                        <a:buNone/>
                      </a:pPr>
                      <a:r>
                        <a:rPr lang="en-US" sz="900" u="none" strike="noStrike" cap="none"/>
                        <a:t> </a:t>
                      </a:r>
                      <a:endParaRPr sz="900" u="none" strike="noStrike" cap="none"/>
                    </a:p>
                    <a:p>
                      <a:pPr marL="0" marR="0" lvl="0" indent="0" algn="l" rtl="0">
                        <a:lnSpc>
                          <a:spcPct val="115000"/>
                        </a:lnSpc>
                        <a:spcBef>
                          <a:spcPts val="1200"/>
                        </a:spcBef>
                        <a:spcAft>
                          <a:spcPts val="0"/>
                        </a:spcAft>
                        <a:buClr>
                          <a:srgbClr val="000000"/>
                        </a:buClr>
                        <a:buSzPts val="900"/>
                        <a:buFont typeface="Arial"/>
                        <a:buNone/>
                      </a:pPr>
                      <a:r>
                        <a:rPr lang="en-US" sz="900" u="none" strike="noStrike" cap="none"/>
                        <a:t> </a:t>
                      </a:r>
                      <a:endParaRPr sz="900" u="none" strike="noStrike" cap="none"/>
                    </a:p>
                    <a:p>
                      <a:pPr marL="101600" marR="342900" lvl="0" indent="114300" algn="l" rtl="0">
                        <a:lnSpc>
                          <a:spcPct val="115000"/>
                        </a:lnSpc>
                        <a:spcBef>
                          <a:spcPts val="1200"/>
                        </a:spcBef>
                        <a:spcAft>
                          <a:spcPts val="0"/>
                        </a:spcAft>
                        <a:buClr>
                          <a:srgbClr val="000000"/>
                        </a:buClr>
                        <a:buSzPts val="900"/>
                        <a:buFont typeface="Arial"/>
                        <a:buNone/>
                      </a:pPr>
                      <a:r>
                        <a:rPr lang="en-US" sz="900" u="none" strike="noStrike" cap="none"/>
                        <a:t>Ridge Regression</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63500" marR="38100" lvl="0" indent="0" algn="l" rtl="0">
                        <a:lnSpc>
                          <a:spcPct val="208000"/>
                        </a:lnSpc>
                        <a:spcBef>
                          <a:spcPts val="1200"/>
                        </a:spcBef>
                        <a:spcAft>
                          <a:spcPts val="0"/>
                        </a:spcAft>
                        <a:buClr>
                          <a:srgbClr val="000000"/>
                        </a:buClr>
                        <a:buSzPts val="900"/>
                        <a:buFont typeface="Arial"/>
                        <a:buNone/>
                      </a:pPr>
                      <a:r>
                        <a:rPr lang="en-US" sz="900" u="none" strike="noStrike" cap="none"/>
                        <a:t>Mean square error = 0.00 Variance score = 0.36 Average error = 0.0479 Accuracy = 90.83%</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63500" marR="139700" lvl="0" indent="0" algn="l" rtl="0">
                        <a:lnSpc>
                          <a:spcPct val="208000"/>
                        </a:lnSpc>
                        <a:spcBef>
                          <a:spcPts val="1200"/>
                        </a:spcBef>
                        <a:spcAft>
                          <a:spcPts val="0"/>
                        </a:spcAft>
                        <a:buClr>
                          <a:srgbClr val="000000"/>
                        </a:buClr>
                        <a:buSzPts val="900"/>
                        <a:buFont typeface="Arial"/>
                        <a:buNone/>
                      </a:pPr>
                      <a:r>
                        <a:rPr lang="en-US" sz="900" u="none" strike="noStrike" cap="none"/>
                        <a:t>Mean square error = 0.03 Variance score = 0.60 Average error = 0.1130 Accuracy = 97.39%</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63500" marR="38100" lvl="0" indent="0" algn="l" rtl="0">
                        <a:lnSpc>
                          <a:spcPct val="208000"/>
                        </a:lnSpc>
                        <a:spcBef>
                          <a:spcPts val="1200"/>
                        </a:spcBef>
                        <a:spcAft>
                          <a:spcPts val="0"/>
                        </a:spcAft>
                        <a:buClr>
                          <a:srgbClr val="000000"/>
                        </a:buClr>
                        <a:buSzPts val="900"/>
                        <a:buFont typeface="Arial"/>
                        <a:buNone/>
                      </a:pPr>
                      <a:r>
                        <a:rPr lang="en-US" sz="900" u="none" strike="noStrike" cap="none"/>
                        <a:t>Mean square error = 0.01 Variance score = 0.47 Average error = 0.0839 Accuracy = 97.36%</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675025">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0" marR="0" lvl="0" indent="0" algn="l" rtl="0">
                        <a:lnSpc>
                          <a:spcPct val="115000"/>
                        </a:lnSpc>
                        <a:spcBef>
                          <a:spcPts val="1200"/>
                        </a:spcBef>
                        <a:spcAft>
                          <a:spcPts val="0"/>
                        </a:spcAft>
                        <a:buClr>
                          <a:srgbClr val="000000"/>
                        </a:buClr>
                        <a:buSzPts val="900"/>
                        <a:buFont typeface="Arial"/>
                        <a:buNone/>
                      </a:pPr>
                      <a:r>
                        <a:rPr lang="en-US" sz="900" u="none" strike="noStrike" cap="none"/>
                        <a:t> </a:t>
                      </a:r>
                      <a:endParaRPr sz="900" u="none" strike="noStrike" cap="none"/>
                    </a:p>
                    <a:p>
                      <a:pPr marL="0" marR="0" lvl="0" indent="0" algn="l" rtl="0">
                        <a:lnSpc>
                          <a:spcPct val="115000"/>
                        </a:lnSpc>
                        <a:spcBef>
                          <a:spcPts val="1200"/>
                        </a:spcBef>
                        <a:spcAft>
                          <a:spcPts val="0"/>
                        </a:spcAft>
                        <a:buClr>
                          <a:srgbClr val="000000"/>
                        </a:buClr>
                        <a:buSzPts val="900"/>
                        <a:buFont typeface="Arial"/>
                        <a:buNone/>
                      </a:pPr>
                      <a:r>
                        <a:rPr lang="en-US" sz="900" u="none" strike="noStrike" cap="none"/>
                        <a:t> </a:t>
                      </a:r>
                      <a:endParaRPr sz="900" u="none" strike="noStrike" cap="none"/>
                    </a:p>
                    <a:p>
                      <a:pPr marL="215900" marR="444500" lvl="0" indent="-38100" algn="l" rtl="0">
                        <a:lnSpc>
                          <a:spcPct val="115000"/>
                        </a:lnSpc>
                        <a:spcBef>
                          <a:spcPts val="1200"/>
                        </a:spcBef>
                        <a:spcAft>
                          <a:spcPts val="0"/>
                        </a:spcAft>
                        <a:buClr>
                          <a:srgbClr val="000000"/>
                        </a:buClr>
                        <a:buSzPts val="900"/>
                        <a:buFont typeface="Arial"/>
                        <a:buNone/>
                      </a:pPr>
                      <a:r>
                        <a:rPr lang="en-US" sz="900" u="none" strike="noStrike" cap="none"/>
                        <a:t>Random Forest</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63500" marR="38100" lvl="0" indent="0" algn="l" rtl="0">
                        <a:lnSpc>
                          <a:spcPct val="208000"/>
                        </a:lnSpc>
                        <a:spcBef>
                          <a:spcPts val="1200"/>
                        </a:spcBef>
                        <a:spcAft>
                          <a:spcPts val="0"/>
                        </a:spcAft>
                        <a:buClr>
                          <a:srgbClr val="000000"/>
                        </a:buClr>
                        <a:buSzPts val="900"/>
                        <a:buFont typeface="Arial"/>
                        <a:buNone/>
                      </a:pPr>
                      <a:r>
                        <a:rPr lang="en-US" sz="900" u="none" strike="noStrike" cap="none"/>
                        <a:t>Mean square error = 0.01 Variance score = 0.30 Average error = 0.0483 Accuracy = 90.78%</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63500" marR="139700" lvl="0" indent="0" algn="l" rtl="0">
                        <a:lnSpc>
                          <a:spcPct val="208000"/>
                        </a:lnSpc>
                        <a:spcBef>
                          <a:spcPts val="1200"/>
                        </a:spcBef>
                        <a:spcAft>
                          <a:spcPts val="0"/>
                        </a:spcAft>
                        <a:buClr>
                          <a:srgbClr val="000000"/>
                        </a:buClr>
                        <a:buSzPts val="900"/>
                        <a:buFont typeface="Arial"/>
                        <a:buNone/>
                      </a:pPr>
                      <a:r>
                        <a:rPr lang="en-US" sz="900" u="none" strike="noStrike" cap="none"/>
                        <a:t>Mean square error = 0.04 Variance score = 0.48 Average error = 0.1306 Accuracy = 96.98%</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900"/>
                        <a:buFont typeface="Arial"/>
                        <a:buNone/>
                      </a:pPr>
                      <a:r>
                        <a:rPr lang="en-US" sz="900" u="none" strike="noStrike" cap="none"/>
                        <a:t> </a:t>
                      </a:r>
                      <a:endParaRPr sz="900" u="none" strike="noStrike" cap="none"/>
                    </a:p>
                    <a:p>
                      <a:pPr marL="63500" marR="38100" lvl="0" indent="0" algn="l" rtl="0">
                        <a:lnSpc>
                          <a:spcPct val="208000"/>
                        </a:lnSpc>
                        <a:spcBef>
                          <a:spcPts val="1200"/>
                        </a:spcBef>
                        <a:spcAft>
                          <a:spcPts val="0"/>
                        </a:spcAft>
                        <a:buClr>
                          <a:srgbClr val="000000"/>
                        </a:buClr>
                        <a:buSzPts val="900"/>
                        <a:buFont typeface="Arial"/>
                        <a:buNone/>
                      </a:pPr>
                      <a:r>
                        <a:rPr lang="en-US" sz="900" u="none" strike="noStrike" cap="none"/>
                        <a:t>Mean square error = 0.02 Variance score = 0.31 Average error = 0.0950 Accuracy = 97.01%</a:t>
                      </a:r>
                      <a:endParaRPr sz="9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42" name="Google Shape;242;p29"/>
          <p:cNvSpPr txBox="1"/>
          <p:nvPr/>
        </p:nvSpPr>
        <p:spPr>
          <a:xfrm>
            <a:off x="377500" y="2982575"/>
            <a:ext cx="3000000" cy="30000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1200"/>
              </a:spcBef>
              <a:spcAft>
                <a:spcPts val="0"/>
              </a:spcAft>
              <a:buClr>
                <a:srgbClr val="000000"/>
              </a:buClr>
              <a:buSzPts val="1000"/>
              <a:buFont typeface="Arial"/>
              <a:buNone/>
            </a:pPr>
            <a:r>
              <a:rPr lang="en-US" sz="1000" b="0" i="0" u="none" strike="noStrike" cap="none">
                <a:solidFill>
                  <a:srgbClr val="000000"/>
                </a:solidFill>
                <a:latin typeface="Arial"/>
                <a:ea typeface="Arial"/>
                <a:cs typeface="Arial"/>
                <a:sym typeface="Arial"/>
              </a:rPr>
              <a:t> </a:t>
            </a:r>
            <a:endParaRPr sz="1000" b="0" i="0" u="none" strike="noStrike" cap="none">
              <a:solidFill>
                <a:srgbClr val="000000"/>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000"/>
              <a:buFont typeface="Arial"/>
              <a:buNone/>
            </a:pPr>
            <a:r>
              <a:rPr lang="en-US" sz="1000" b="0" i="0" u="none" strike="noStrike" cap="none">
                <a:solidFill>
                  <a:srgbClr val="000000"/>
                </a:solidFill>
                <a:latin typeface="Arial"/>
                <a:ea typeface="Arial"/>
                <a:cs typeface="Arial"/>
                <a:sym typeface="Arial"/>
              </a:rPr>
              <a:t> </a:t>
            </a:r>
            <a:endParaRPr sz="1000" b="0" i="0" u="none" strike="noStrike" cap="none">
              <a:solidFill>
                <a:srgbClr val="000000"/>
              </a:solidFill>
              <a:latin typeface="Arial"/>
              <a:ea typeface="Arial"/>
              <a:cs typeface="Arial"/>
              <a:sym typeface="Arial"/>
            </a:endParaRPr>
          </a:p>
          <a:p>
            <a:pPr marL="0" marR="0" lvl="0" indent="0" algn="l" rtl="0">
              <a:lnSpc>
                <a:spcPct val="115000"/>
              </a:lnSpc>
              <a:spcBef>
                <a:spcPts val="1200"/>
              </a:spcBef>
              <a:spcAft>
                <a:spcPts val="1200"/>
              </a:spcAft>
              <a:buClr>
                <a:srgbClr val="000000"/>
              </a:buClr>
              <a:buSzPts val="800"/>
              <a:buFont typeface="Arial"/>
              <a:buNone/>
            </a:pPr>
            <a:r>
              <a:rPr lang="en-US" sz="800" b="0" i="0" u="none" strike="noStrike" cap="none">
                <a:solidFill>
                  <a:srgbClr val="000000"/>
                </a:solidFill>
                <a:latin typeface="Arial"/>
                <a:ea typeface="Arial"/>
                <a:cs typeface="Arial"/>
                <a:sym typeface="Arial"/>
              </a:rPr>
              <a:t> </a:t>
            </a:r>
            <a:endParaRPr sz="800" b="0" i="0" u="none" strike="noStrike" cap="non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0"/>
          <p:cNvSpPr txBox="1">
            <a:spLocks noGrp="1"/>
          </p:cNvSpPr>
          <p:nvPr>
            <p:ph type="title"/>
          </p:nvPr>
        </p:nvSpPr>
        <p:spPr>
          <a:xfrm rot="10800000" flipH="1">
            <a:off x="838199" y="6038661"/>
            <a:ext cx="10587274" cy="219588"/>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SzPct val="45454"/>
              <a:buNone/>
            </a:pPr>
            <a:r>
              <a:rPr lang="en-IN" dirty="0"/>
              <a:t>.</a:t>
            </a:r>
            <a:endParaRPr dirty="0"/>
          </a:p>
        </p:txBody>
      </p:sp>
      <p:sp>
        <p:nvSpPr>
          <p:cNvPr id="249" name="Google Shape;249;p30"/>
          <p:cNvSpPr txBox="1">
            <a:spLocks noGrp="1"/>
          </p:cNvSpPr>
          <p:nvPr>
            <p:ph type="body" idx="1"/>
          </p:nvPr>
        </p:nvSpPr>
        <p:spPr>
          <a:xfrm rot="10800000" flipH="1">
            <a:off x="838200" y="6180367"/>
            <a:ext cx="10515600" cy="324600"/>
          </a:xfrm>
          <a:prstGeom prst="rect">
            <a:avLst/>
          </a:prstGeom>
          <a:noFill/>
          <a:ln>
            <a:noFill/>
          </a:ln>
        </p:spPr>
        <p:txBody>
          <a:bodyPr spcFirstLastPara="1" wrap="square" lIns="91425" tIns="45700" rIns="91425" bIns="45700" anchor="t" anchorCtr="0">
            <a:normAutofit fontScale="32500" lnSpcReduction="20000"/>
          </a:bodyPr>
          <a:lstStyle/>
          <a:p>
            <a:pPr marL="0" lvl="0" indent="0" algn="l" rtl="0">
              <a:lnSpc>
                <a:spcPct val="90000"/>
              </a:lnSpc>
              <a:spcBef>
                <a:spcPts val="1000"/>
              </a:spcBef>
              <a:spcAft>
                <a:spcPts val="0"/>
              </a:spcAft>
              <a:buSzPct val="82949"/>
              <a:buNone/>
            </a:pPr>
            <a:r>
              <a:rPr lang="en-IN" dirty="0"/>
              <a:t>.</a:t>
            </a:r>
            <a:endParaRPr dirty="0"/>
          </a:p>
        </p:txBody>
      </p:sp>
      <p:sp>
        <p:nvSpPr>
          <p:cNvPr id="250" name="Google Shape;250;p30"/>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16</a:t>
            </a:fld>
            <a:endParaRPr dirty="0"/>
          </a:p>
        </p:txBody>
      </p:sp>
      <p:graphicFrame>
        <p:nvGraphicFramePr>
          <p:cNvPr id="251" name="Google Shape;251;p30"/>
          <p:cNvGraphicFramePr/>
          <p:nvPr/>
        </p:nvGraphicFramePr>
        <p:xfrm>
          <a:off x="891500" y="297800"/>
          <a:ext cx="10219250" cy="6269425"/>
        </p:xfrm>
        <a:graphic>
          <a:graphicData uri="http://schemas.openxmlformats.org/drawingml/2006/table">
            <a:tbl>
              <a:tblPr>
                <a:noFill/>
                <a:tableStyleId>{BCF3C119-7321-42C7-B803-63A0203A7EAF}</a:tableStyleId>
              </a:tblPr>
              <a:tblGrid>
                <a:gridCol w="1859425">
                  <a:extLst>
                    <a:ext uri="{9D8B030D-6E8A-4147-A177-3AD203B41FA5}">
                      <a16:colId xmlns:a16="http://schemas.microsoft.com/office/drawing/2014/main" val="20000"/>
                    </a:ext>
                  </a:extLst>
                </a:gridCol>
                <a:gridCol w="2736225">
                  <a:extLst>
                    <a:ext uri="{9D8B030D-6E8A-4147-A177-3AD203B41FA5}">
                      <a16:colId xmlns:a16="http://schemas.microsoft.com/office/drawing/2014/main" val="20001"/>
                    </a:ext>
                  </a:extLst>
                </a:gridCol>
                <a:gridCol w="2811800">
                  <a:extLst>
                    <a:ext uri="{9D8B030D-6E8A-4147-A177-3AD203B41FA5}">
                      <a16:colId xmlns:a16="http://schemas.microsoft.com/office/drawing/2014/main" val="20002"/>
                    </a:ext>
                  </a:extLst>
                </a:gridCol>
                <a:gridCol w="2811800">
                  <a:extLst>
                    <a:ext uri="{9D8B030D-6E8A-4147-A177-3AD203B41FA5}">
                      <a16:colId xmlns:a16="http://schemas.microsoft.com/office/drawing/2014/main" val="20003"/>
                    </a:ext>
                  </a:extLst>
                </a:gridCol>
              </a:tblGrid>
              <a:tr h="573800">
                <a:tc>
                  <a:txBody>
                    <a:bodyPr/>
                    <a:lstStyle/>
                    <a:p>
                      <a:pPr marL="101600" marR="0" lvl="0" indent="0" algn="l" rtl="0">
                        <a:lnSpc>
                          <a:spcPct val="115000"/>
                        </a:lnSpc>
                        <a:spcBef>
                          <a:spcPts val="0"/>
                        </a:spcBef>
                        <a:spcAft>
                          <a:spcPts val="0"/>
                        </a:spcAft>
                        <a:buClr>
                          <a:srgbClr val="000000"/>
                        </a:buClr>
                        <a:buSzPts val="1200"/>
                        <a:buFont typeface="Arial"/>
                        <a:buNone/>
                      </a:pPr>
                      <a:r>
                        <a:rPr lang="en-US" sz="1200" u="none" strike="noStrike" cap="none" dirty="0"/>
                        <a:t>Data/Models</a:t>
                      </a:r>
                      <a:endParaRPr sz="1200" u="none" strike="noStrike" cap="none" dirty="0"/>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330200" marR="0" lvl="0" indent="0" algn="l" rtl="0">
                        <a:lnSpc>
                          <a:spcPct val="115000"/>
                        </a:lnSpc>
                        <a:spcBef>
                          <a:spcPts val="0"/>
                        </a:spcBef>
                        <a:spcAft>
                          <a:spcPts val="0"/>
                        </a:spcAft>
                        <a:buClr>
                          <a:srgbClr val="000000"/>
                        </a:buClr>
                        <a:buSzPts val="1200"/>
                        <a:buFont typeface="Arial"/>
                        <a:buNone/>
                      </a:pPr>
                      <a:r>
                        <a:rPr lang="en-US" sz="1200" u="none" strike="noStrike" cap="none"/>
                        <a:t>Height Model</a:t>
                      </a:r>
                      <a:endParaRPr sz="12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406400" marR="0" lvl="0" indent="0" algn="l" rtl="0">
                        <a:lnSpc>
                          <a:spcPct val="115000"/>
                        </a:lnSpc>
                        <a:spcBef>
                          <a:spcPts val="0"/>
                        </a:spcBef>
                        <a:spcAft>
                          <a:spcPts val="0"/>
                        </a:spcAft>
                        <a:buClr>
                          <a:srgbClr val="000000"/>
                        </a:buClr>
                        <a:buSzPts val="1200"/>
                        <a:buFont typeface="Arial"/>
                        <a:buNone/>
                      </a:pPr>
                      <a:r>
                        <a:rPr lang="en-US" sz="1200" u="none" strike="noStrike" cap="none"/>
                        <a:t>Weight Model</a:t>
                      </a:r>
                      <a:endParaRPr sz="12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533400" marR="0" lvl="0" indent="0" algn="l" rtl="0">
                        <a:lnSpc>
                          <a:spcPct val="115000"/>
                        </a:lnSpc>
                        <a:spcBef>
                          <a:spcPts val="0"/>
                        </a:spcBef>
                        <a:spcAft>
                          <a:spcPts val="0"/>
                        </a:spcAft>
                        <a:buClr>
                          <a:srgbClr val="000000"/>
                        </a:buClr>
                        <a:buSzPts val="1200"/>
                        <a:buFont typeface="Arial"/>
                        <a:buNone/>
                      </a:pPr>
                      <a:r>
                        <a:rPr lang="en-US" sz="1200" u="none" strike="noStrike" cap="none"/>
                        <a:t>BMI Model</a:t>
                      </a:r>
                      <a:endParaRPr sz="12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2854950">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a:t> </a:t>
                      </a:r>
                      <a:endParaRPr sz="1200" u="none" strike="noStrike" cap="none"/>
                    </a:p>
                    <a:p>
                      <a:pPr marL="0" marR="0" lvl="0" indent="0" algn="l" rtl="0">
                        <a:lnSpc>
                          <a:spcPct val="115000"/>
                        </a:lnSpc>
                        <a:spcBef>
                          <a:spcPts val="1200"/>
                        </a:spcBef>
                        <a:spcAft>
                          <a:spcPts val="0"/>
                        </a:spcAft>
                        <a:buClr>
                          <a:srgbClr val="000000"/>
                        </a:buClr>
                        <a:buSzPts val="1200"/>
                        <a:buFont typeface="Arial"/>
                        <a:buNone/>
                      </a:pPr>
                      <a:r>
                        <a:rPr lang="en-US" sz="1200" u="none" strike="noStrike" cap="none"/>
                        <a:t> </a:t>
                      </a:r>
                      <a:endParaRPr sz="1200" u="none" strike="noStrike" cap="none"/>
                    </a:p>
                    <a:p>
                      <a:pPr marL="101600" marR="381000" lvl="0" indent="12700" algn="ctr" rtl="0">
                        <a:lnSpc>
                          <a:spcPct val="115000"/>
                        </a:lnSpc>
                        <a:spcBef>
                          <a:spcPts val="1200"/>
                        </a:spcBef>
                        <a:spcAft>
                          <a:spcPts val="0"/>
                        </a:spcAft>
                        <a:buClr>
                          <a:srgbClr val="000000"/>
                        </a:buClr>
                        <a:buSzPts val="1200"/>
                        <a:buFont typeface="Arial"/>
                        <a:buNone/>
                      </a:pPr>
                      <a:r>
                        <a:rPr lang="en-US" sz="1200" u="none" strike="noStrike" cap="none"/>
                        <a:t>Random Forest with tuned hyper parameter</a:t>
                      </a:r>
                      <a:endParaRPr sz="12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a:t> </a:t>
                      </a:r>
                      <a:endParaRPr sz="1200" u="none" strike="noStrike" cap="none"/>
                    </a:p>
                    <a:p>
                      <a:pPr marL="63500" marR="38100" lvl="0" indent="0" algn="l" rtl="0">
                        <a:lnSpc>
                          <a:spcPct val="208000"/>
                        </a:lnSpc>
                        <a:spcBef>
                          <a:spcPts val="1200"/>
                        </a:spcBef>
                        <a:spcAft>
                          <a:spcPts val="0"/>
                        </a:spcAft>
                        <a:buClr>
                          <a:srgbClr val="000000"/>
                        </a:buClr>
                        <a:buSzPts val="1200"/>
                        <a:buFont typeface="Arial"/>
                        <a:buNone/>
                      </a:pPr>
                      <a:r>
                        <a:rPr lang="en-US" sz="1200" u="none" strike="noStrike" cap="none"/>
                        <a:t>Mean square error = 0.00</a:t>
                      </a:r>
                      <a:endParaRPr sz="1200" u="none" strike="noStrike" cap="none"/>
                    </a:p>
                    <a:p>
                      <a:pPr marL="63500" marR="38100" lvl="0" indent="0" algn="l" rtl="0">
                        <a:lnSpc>
                          <a:spcPct val="208000"/>
                        </a:lnSpc>
                        <a:spcBef>
                          <a:spcPts val="0"/>
                        </a:spcBef>
                        <a:spcAft>
                          <a:spcPts val="0"/>
                        </a:spcAft>
                        <a:buClr>
                          <a:srgbClr val="000000"/>
                        </a:buClr>
                        <a:buSzPts val="1200"/>
                        <a:buFont typeface="Arial"/>
                        <a:buNone/>
                      </a:pPr>
                      <a:r>
                        <a:rPr lang="en-US" sz="1200" u="none" strike="noStrike" cap="none"/>
                        <a:t> Variance score = 0.34 </a:t>
                      </a:r>
                      <a:endParaRPr sz="1200" u="none" strike="noStrike" cap="none"/>
                    </a:p>
                    <a:p>
                      <a:pPr marL="63500" marR="38100" lvl="0" indent="0" algn="l" rtl="0">
                        <a:lnSpc>
                          <a:spcPct val="208000"/>
                        </a:lnSpc>
                        <a:spcBef>
                          <a:spcPts val="0"/>
                        </a:spcBef>
                        <a:spcAft>
                          <a:spcPts val="0"/>
                        </a:spcAft>
                        <a:buClr>
                          <a:srgbClr val="000000"/>
                        </a:buClr>
                        <a:buSzPts val="1200"/>
                        <a:buFont typeface="Arial"/>
                        <a:buNone/>
                      </a:pPr>
                      <a:r>
                        <a:rPr lang="en-US" sz="1200" u="none" strike="noStrike" cap="none"/>
                        <a:t>Average error = 0.0472 </a:t>
                      </a:r>
                      <a:endParaRPr sz="1200" u="none" strike="noStrike" cap="none"/>
                    </a:p>
                    <a:p>
                      <a:pPr marL="63500" marR="38100" lvl="0" indent="0" algn="l" rtl="0">
                        <a:lnSpc>
                          <a:spcPct val="208000"/>
                        </a:lnSpc>
                        <a:spcBef>
                          <a:spcPts val="0"/>
                        </a:spcBef>
                        <a:spcAft>
                          <a:spcPts val="0"/>
                        </a:spcAft>
                        <a:buClr>
                          <a:srgbClr val="000000"/>
                        </a:buClr>
                        <a:buSzPts val="1200"/>
                        <a:buFont typeface="Arial"/>
                        <a:buNone/>
                      </a:pPr>
                      <a:r>
                        <a:rPr lang="en-US" sz="1200" u="none" strike="noStrike" cap="none"/>
                        <a:t>Accuracy = 90.96%</a:t>
                      </a:r>
                      <a:endParaRPr sz="12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a:t> </a:t>
                      </a:r>
                      <a:endParaRPr sz="1200" u="none" strike="noStrike" cap="none"/>
                    </a:p>
                    <a:p>
                      <a:pPr marL="63500" marR="88900" lvl="0" indent="0" algn="l" rtl="0">
                        <a:lnSpc>
                          <a:spcPct val="208000"/>
                        </a:lnSpc>
                        <a:spcBef>
                          <a:spcPts val="1200"/>
                        </a:spcBef>
                        <a:spcAft>
                          <a:spcPts val="0"/>
                        </a:spcAft>
                        <a:buClr>
                          <a:srgbClr val="000000"/>
                        </a:buClr>
                        <a:buSzPts val="1200"/>
                        <a:buFont typeface="Arial"/>
                        <a:buNone/>
                      </a:pPr>
                      <a:r>
                        <a:rPr lang="en-US" sz="1200" u="none" strike="noStrike" cap="none"/>
                        <a:t>Mean square error = 0.03 </a:t>
                      </a:r>
                      <a:endParaRPr sz="1200" u="none" strike="noStrike" cap="none"/>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a:t>Variance score = 0.59 </a:t>
                      </a:r>
                      <a:endParaRPr sz="1200" u="none" strike="noStrike" cap="none"/>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a:t>Average error = 0.1124 </a:t>
                      </a:r>
                      <a:endParaRPr sz="1200" u="none" strike="noStrike" cap="none"/>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a:t>Accuracy = 97.41%</a:t>
                      </a:r>
                      <a:endParaRPr sz="12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a:t> </a:t>
                      </a:r>
                      <a:endParaRPr sz="1200" u="none" strike="noStrike" cap="none"/>
                    </a:p>
                    <a:p>
                      <a:pPr marL="63500" marR="88900" lvl="0" indent="0" algn="l" rtl="0">
                        <a:lnSpc>
                          <a:spcPct val="208000"/>
                        </a:lnSpc>
                        <a:spcBef>
                          <a:spcPts val="1200"/>
                        </a:spcBef>
                        <a:spcAft>
                          <a:spcPts val="0"/>
                        </a:spcAft>
                        <a:buClr>
                          <a:srgbClr val="000000"/>
                        </a:buClr>
                        <a:buSzPts val="1200"/>
                        <a:buFont typeface="Arial"/>
                        <a:buNone/>
                      </a:pPr>
                      <a:r>
                        <a:rPr lang="en-US" sz="1200" u="none" strike="noStrike" cap="none"/>
                        <a:t>Mean square error = 0.02 </a:t>
                      </a:r>
                      <a:endParaRPr sz="1200" u="none" strike="noStrike" cap="none"/>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a:t>Variance score = 0.43</a:t>
                      </a:r>
                      <a:endParaRPr sz="1200" u="none" strike="noStrike" cap="none"/>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a:t> Average error = 0.0830 </a:t>
                      </a:r>
                      <a:endParaRPr sz="1200" u="none" strike="noStrike" cap="none"/>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a:t>Accuracy = 97.40%</a:t>
                      </a:r>
                      <a:endParaRPr sz="12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2840675">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a:t> </a:t>
                      </a:r>
                      <a:endParaRPr sz="1200" u="none" strike="noStrike" cap="none" dirty="0"/>
                    </a:p>
                    <a:p>
                      <a:pPr marL="0" marR="0" lvl="0" indent="0" algn="l" rtl="0">
                        <a:lnSpc>
                          <a:spcPct val="115000"/>
                        </a:lnSpc>
                        <a:spcBef>
                          <a:spcPts val="1200"/>
                        </a:spcBef>
                        <a:spcAft>
                          <a:spcPts val="0"/>
                        </a:spcAft>
                        <a:buClr>
                          <a:srgbClr val="000000"/>
                        </a:buClr>
                        <a:buSzPts val="1200"/>
                        <a:buFont typeface="Arial"/>
                        <a:buNone/>
                      </a:pPr>
                      <a:r>
                        <a:rPr lang="en-US" sz="1200" u="none" strike="noStrike" cap="none" dirty="0"/>
                        <a:t> </a:t>
                      </a:r>
                      <a:endParaRPr sz="1200" u="none" strike="noStrike" cap="none" dirty="0"/>
                    </a:p>
                    <a:p>
                      <a:pPr marL="0" marR="0" lvl="0" indent="0" algn="l" rtl="0">
                        <a:lnSpc>
                          <a:spcPct val="115000"/>
                        </a:lnSpc>
                        <a:spcBef>
                          <a:spcPts val="1200"/>
                        </a:spcBef>
                        <a:spcAft>
                          <a:spcPts val="0"/>
                        </a:spcAft>
                        <a:buClr>
                          <a:srgbClr val="000000"/>
                        </a:buClr>
                        <a:buSzPts val="1200"/>
                        <a:buFont typeface="Arial"/>
                        <a:buNone/>
                      </a:pPr>
                      <a:r>
                        <a:rPr lang="en-US" sz="1200" u="none" strike="noStrike" cap="none" dirty="0"/>
                        <a:t> </a:t>
                      </a:r>
                      <a:endParaRPr sz="1200" u="none" strike="noStrike" cap="none" dirty="0"/>
                    </a:p>
                    <a:p>
                      <a:pPr marL="101600" marR="342900" lvl="0" indent="-63500" algn="ctr" rtl="0">
                        <a:lnSpc>
                          <a:spcPct val="115000"/>
                        </a:lnSpc>
                        <a:spcBef>
                          <a:spcPts val="1200"/>
                        </a:spcBef>
                        <a:spcAft>
                          <a:spcPts val="0"/>
                        </a:spcAft>
                        <a:buClr>
                          <a:srgbClr val="000000"/>
                        </a:buClr>
                        <a:buSzPts val="1200"/>
                        <a:buFont typeface="Arial"/>
                        <a:buNone/>
                      </a:pPr>
                      <a:r>
                        <a:rPr lang="en-US" sz="1200" b="1" u="none" strike="noStrike" cap="none" dirty="0"/>
                        <a:t>Kernel Ridge Regression</a:t>
                      </a:r>
                      <a:endParaRPr sz="1200" b="1" u="none" strike="noStrike" cap="none" dirty="0"/>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a:t> </a:t>
                      </a:r>
                      <a:endParaRPr sz="1200" u="none" strike="noStrike" cap="none"/>
                    </a:p>
                    <a:p>
                      <a:pPr marL="63500" marR="38100" lvl="0" indent="0" algn="l" rtl="0">
                        <a:lnSpc>
                          <a:spcPct val="208000"/>
                        </a:lnSpc>
                        <a:spcBef>
                          <a:spcPts val="1200"/>
                        </a:spcBef>
                        <a:spcAft>
                          <a:spcPts val="0"/>
                        </a:spcAft>
                        <a:buClr>
                          <a:srgbClr val="000000"/>
                        </a:buClr>
                        <a:buSzPts val="1200"/>
                        <a:buFont typeface="Arial"/>
                        <a:buNone/>
                      </a:pPr>
                      <a:r>
                        <a:rPr lang="en-US" sz="1200" u="none" strike="noStrike" cap="none"/>
                        <a:t>Mean square error = 0.01 </a:t>
                      </a:r>
                      <a:endParaRPr sz="1200" u="none" strike="noStrike" cap="none"/>
                    </a:p>
                    <a:p>
                      <a:pPr marL="63500" marR="38100" lvl="0" indent="0" algn="l" rtl="0">
                        <a:lnSpc>
                          <a:spcPct val="208000"/>
                        </a:lnSpc>
                        <a:spcBef>
                          <a:spcPts val="0"/>
                        </a:spcBef>
                        <a:spcAft>
                          <a:spcPts val="0"/>
                        </a:spcAft>
                        <a:buClr>
                          <a:srgbClr val="000000"/>
                        </a:buClr>
                        <a:buSzPts val="1200"/>
                        <a:buFont typeface="Arial"/>
                        <a:buNone/>
                      </a:pPr>
                      <a:r>
                        <a:rPr lang="en-US" sz="1200" u="none" strike="noStrike" cap="none"/>
                        <a:t>Variance score = 0.29 </a:t>
                      </a:r>
                      <a:endParaRPr sz="1200" u="none" strike="noStrike" cap="none"/>
                    </a:p>
                    <a:p>
                      <a:pPr marL="63500" marR="38100" lvl="0" indent="0" algn="l" rtl="0">
                        <a:lnSpc>
                          <a:spcPct val="208000"/>
                        </a:lnSpc>
                        <a:spcBef>
                          <a:spcPts val="0"/>
                        </a:spcBef>
                        <a:spcAft>
                          <a:spcPts val="0"/>
                        </a:spcAft>
                        <a:buClr>
                          <a:srgbClr val="000000"/>
                        </a:buClr>
                        <a:buSzPts val="1200"/>
                        <a:buFont typeface="Arial"/>
                        <a:buNone/>
                      </a:pPr>
                      <a:r>
                        <a:rPr lang="en-US" sz="1200" u="none" strike="noStrike" cap="none"/>
                        <a:t>Average error = 0.0531 </a:t>
                      </a:r>
                      <a:endParaRPr sz="1200" u="none" strike="noStrike" cap="none"/>
                    </a:p>
                    <a:p>
                      <a:pPr marL="63500" marR="38100" lvl="0" indent="0" algn="l" rtl="0">
                        <a:lnSpc>
                          <a:spcPct val="208000"/>
                        </a:lnSpc>
                        <a:spcBef>
                          <a:spcPts val="0"/>
                        </a:spcBef>
                        <a:spcAft>
                          <a:spcPts val="0"/>
                        </a:spcAft>
                        <a:buClr>
                          <a:srgbClr val="000000"/>
                        </a:buClr>
                        <a:buSzPts val="1200"/>
                        <a:buFont typeface="Arial"/>
                        <a:buNone/>
                      </a:pPr>
                      <a:r>
                        <a:rPr lang="en-US" sz="1200" u="none" strike="noStrike" cap="none"/>
                        <a:t>Accuracy = 90.18%</a:t>
                      </a:r>
                      <a:endParaRPr sz="12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a:t> </a:t>
                      </a:r>
                      <a:endParaRPr sz="1200" u="none" strike="noStrike" cap="none"/>
                    </a:p>
                    <a:p>
                      <a:pPr marL="63500" marR="88900" lvl="0" indent="0" algn="l" rtl="0">
                        <a:lnSpc>
                          <a:spcPct val="208000"/>
                        </a:lnSpc>
                        <a:spcBef>
                          <a:spcPts val="1200"/>
                        </a:spcBef>
                        <a:spcAft>
                          <a:spcPts val="0"/>
                        </a:spcAft>
                        <a:buClr>
                          <a:srgbClr val="000000"/>
                        </a:buClr>
                        <a:buSzPts val="1200"/>
                        <a:buFont typeface="Arial"/>
                        <a:buNone/>
                      </a:pPr>
                      <a:r>
                        <a:rPr lang="en-US" sz="1200" u="none" strike="noStrike" cap="none"/>
                        <a:t>Mean square error = 0.03 </a:t>
                      </a:r>
                      <a:endParaRPr sz="1200" u="none" strike="noStrike" cap="none"/>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a:t>Variance score = 0.54 </a:t>
                      </a:r>
                      <a:endParaRPr sz="1200" u="none" strike="noStrike" cap="none"/>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a:t>Average error = 0.1243 </a:t>
                      </a:r>
                      <a:endParaRPr sz="1200" u="none" strike="noStrike" cap="none"/>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a:t>Accuracy = 97.10%</a:t>
                      </a:r>
                      <a:endParaRPr sz="1200" u="none" strike="noStrike" cap="none"/>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200"/>
                        <a:buFont typeface="Arial"/>
                        <a:buNone/>
                      </a:pPr>
                      <a:r>
                        <a:rPr lang="en-US" sz="1200" u="none" strike="noStrike" cap="none" dirty="0"/>
                        <a:t> </a:t>
                      </a:r>
                      <a:endParaRPr sz="1200" u="none" strike="noStrike" cap="none" dirty="0"/>
                    </a:p>
                    <a:p>
                      <a:pPr marL="63500" marR="88900" lvl="0" indent="0" algn="l" rtl="0">
                        <a:lnSpc>
                          <a:spcPct val="208000"/>
                        </a:lnSpc>
                        <a:spcBef>
                          <a:spcPts val="1200"/>
                        </a:spcBef>
                        <a:spcAft>
                          <a:spcPts val="0"/>
                        </a:spcAft>
                        <a:buClr>
                          <a:srgbClr val="000000"/>
                        </a:buClr>
                        <a:buSzPts val="1200"/>
                        <a:buFont typeface="Arial"/>
                        <a:buNone/>
                      </a:pPr>
                      <a:r>
                        <a:rPr lang="en-US" sz="1200" u="none" strike="noStrike" cap="none" dirty="0"/>
                        <a:t>Mean square error = 0.02 </a:t>
                      </a:r>
                      <a:endParaRPr sz="1200" u="none" strike="noStrike" cap="none" dirty="0"/>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dirty="0"/>
                        <a:t>Variance score = 0.32 </a:t>
                      </a:r>
                      <a:endParaRPr sz="1200" u="none" strike="noStrike" cap="none" dirty="0"/>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dirty="0"/>
                        <a:t>Average error = 0.1042</a:t>
                      </a:r>
                      <a:endParaRPr sz="1200" u="none" strike="noStrike" cap="none" dirty="0"/>
                    </a:p>
                    <a:p>
                      <a:pPr marL="63500" marR="88900" lvl="0" indent="0" algn="l" rtl="0">
                        <a:lnSpc>
                          <a:spcPct val="208000"/>
                        </a:lnSpc>
                        <a:spcBef>
                          <a:spcPts val="0"/>
                        </a:spcBef>
                        <a:spcAft>
                          <a:spcPts val="0"/>
                        </a:spcAft>
                        <a:buClr>
                          <a:srgbClr val="000000"/>
                        </a:buClr>
                        <a:buSzPts val="1200"/>
                        <a:buFont typeface="Arial"/>
                        <a:buNone/>
                      </a:pPr>
                      <a:r>
                        <a:rPr lang="en-US" sz="1200" u="none" strike="noStrike" cap="none" dirty="0"/>
                        <a:t> Accuracy = 97.60%</a:t>
                      </a:r>
                      <a:endParaRPr sz="1200" u="none" strike="noStrike" cap="none" dirty="0"/>
                    </a:p>
                  </a:txBody>
                  <a:tcPr marL="91425" marR="91425" marT="91425" marB="91425">
                    <a:lnL w="12625" cap="flat" cmpd="sng">
                      <a:solidFill>
                        <a:srgbClr val="000000"/>
                      </a:solidFill>
                      <a:prstDash val="solid"/>
                      <a:round/>
                      <a:headEnd type="none" w="sm" len="sm"/>
                      <a:tailEnd type="none" w="sm" len="sm"/>
                    </a:lnL>
                    <a:lnR w="12625" cap="flat" cmpd="sng">
                      <a:solidFill>
                        <a:srgbClr val="000000"/>
                      </a:solidFill>
                      <a:prstDash val="solid"/>
                      <a:round/>
                      <a:headEnd type="none" w="sm" len="sm"/>
                      <a:tailEnd type="none" w="sm" len="sm"/>
                    </a:lnR>
                    <a:lnT w="12625" cap="flat" cmpd="sng">
                      <a:solidFill>
                        <a:srgbClr val="000000"/>
                      </a:solidFill>
                      <a:prstDash val="solid"/>
                      <a:round/>
                      <a:headEnd type="none" w="sm" len="sm"/>
                      <a:tailEnd type="none" w="sm" len="sm"/>
                    </a:lnT>
                    <a:lnB w="126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1"/>
          <p:cNvSpPr txBox="1">
            <a:spLocks noGrp="1"/>
          </p:cNvSpPr>
          <p:nvPr>
            <p:ph type="title"/>
          </p:nvPr>
        </p:nvSpPr>
        <p:spPr>
          <a:xfrm>
            <a:off x="838200" y="365125"/>
            <a:ext cx="10515600" cy="1076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Predict multiple faces</a:t>
            </a:r>
            <a:endParaRPr/>
          </a:p>
        </p:txBody>
      </p:sp>
      <p:sp>
        <p:nvSpPr>
          <p:cNvPr id="258" name="Google Shape;258;p31"/>
          <p:cNvSpPr txBox="1">
            <a:spLocks noGrp="1"/>
          </p:cNvSpPr>
          <p:nvPr>
            <p:ph type="body" idx="1"/>
          </p:nvPr>
        </p:nvSpPr>
        <p:spPr>
          <a:xfrm>
            <a:off x="8610600" y="6356350"/>
            <a:ext cx="1711500" cy="365100"/>
          </a:xfrm>
          <a:prstGeom prst="rect">
            <a:avLst/>
          </a:prstGeom>
          <a:noFill/>
          <a:ln>
            <a:noFill/>
          </a:ln>
        </p:spPr>
        <p:txBody>
          <a:bodyPr spcFirstLastPara="1" wrap="square" lIns="91425" tIns="45700" rIns="91425" bIns="45700" anchor="t" anchorCtr="0">
            <a:normAutofit fontScale="47500" lnSpcReduction="20000"/>
          </a:bodyPr>
          <a:lstStyle/>
          <a:p>
            <a:pPr marL="0" lvl="0" indent="0" algn="l" rtl="0">
              <a:lnSpc>
                <a:spcPct val="90000"/>
              </a:lnSpc>
              <a:spcBef>
                <a:spcPts val="1000"/>
              </a:spcBef>
              <a:spcAft>
                <a:spcPts val="0"/>
              </a:spcAft>
              <a:buSzPct val="75630"/>
              <a:buNone/>
            </a:pPr>
            <a:r>
              <a:rPr lang="en-IN" dirty="0"/>
              <a:t>.</a:t>
            </a:r>
          </a:p>
          <a:p>
            <a:pPr marL="0" lvl="0" indent="0" algn="l" rtl="0">
              <a:lnSpc>
                <a:spcPct val="90000"/>
              </a:lnSpc>
              <a:spcBef>
                <a:spcPts val="1000"/>
              </a:spcBef>
              <a:spcAft>
                <a:spcPts val="0"/>
              </a:spcAft>
              <a:buSzPct val="75630"/>
              <a:buNone/>
            </a:pPr>
            <a:endParaRPr dirty="0"/>
          </a:p>
        </p:txBody>
      </p:sp>
      <p:pic>
        <p:nvPicPr>
          <p:cNvPr id="259" name="Google Shape;259;p31"/>
          <p:cNvPicPr preferRelativeResize="0"/>
          <p:nvPr/>
        </p:nvPicPr>
        <p:blipFill rotWithShape="1">
          <a:blip r:embed="rId3">
            <a:alphaModFix/>
          </a:blip>
          <a:srcRect/>
          <a:stretch/>
        </p:blipFill>
        <p:spPr>
          <a:xfrm>
            <a:off x="109050" y="1463062"/>
            <a:ext cx="5853651" cy="3931875"/>
          </a:xfrm>
          <a:prstGeom prst="rect">
            <a:avLst/>
          </a:prstGeom>
          <a:noFill/>
          <a:ln>
            <a:noFill/>
          </a:ln>
        </p:spPr>
      </p:pic>
      <p:pic>
        <p:nvPicPr>
          <p:cNvPr id="260" name="Google Shape;260;p31"/>
          <p:cNvPicPr preferRelativeResize="0"/>
          <p:nvPr/>
        </p:nvPicPr>
        <p:blipFill rotWithShape="1">
          <a:blip r:embed="rId4">
            <a:alphaModFix/>
          </a:blip>
          <a:srcRect b="13517"/>
          <a:stretch/>
        </p:blipFill>
        <p:spPr>
          <a:xfrm>
            <a:off x="5962700" y="1441825"/>
            <a:ext cx="5935800" cy="3931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2"/>
          <p:cNvSpPr txBox="1">
            <a:spLocks noGrp="1"/>
          </p:cNvSpPr>
          <p:nvPr>
            <p:ph type="title"/>
          </p:nvPr>
        </p:nvSpPr>
        <p:spPr>
          <a:xfrm>
            <a:off x="838200" y="365125"/>
            <a:ext cx="10515600" cy="886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Single face </a:t>
            </a:r>
            <a:endParaRPr/>
          </a:p>
        </p:txBody>
      </p:sp>
      <p:sp>
        <p:nvSpPr>
          <p:cNvPr id="267" name="Google Shape;267;p32"/>
          <p:cNvSpPr txBox="1">
            <a:spLocks noGrp="1"/>
          </p:cNvSpPr>
          <p:nvPr>
            <p:ph type="body" idx="1"/>
          </p:nvPr>
        </p:nvSpPr>
        <p:spPr>
          <a:xfrm>
            <a:off x="838200" y="1251625"/>
            <a:ext cx="10515600" cy="49251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endParaRPr dirty="0"/>
          </a:p>
        </p:txBody>
      </p:sp>
      <p:sp>
        <p:nvSpPr>
          <p:cNvPr id="268" name="Google Shape;268;p3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18</a:t>
            </a:fld>
            <a:endParaRPr/>
          </a:p>
        </p:txBody>
      </p:sp>
      <p:pic>
        <p:nvPicPr>
          <p:cNvPr id="269" name="Google Shape;269;p32"/>
          <p:cNvPicPr preferRelativeResize="0"/>
          <p:nvPr/>
        </p:nvPicPr>
        <p:blipFill rotWithShape="1">
          <a:blip r:embed="rId3">
            <a:alphaModFix/>
          </a:blip>
          <a:srcRect/>
          <a:stretch/>
        </p:blipFill>
        <p:spPr>
          <a:xfrm>
            <a:off x="771800" y="1174450"/>
            <a:ext cx="2628901" cy="2123945"/>
          </a:xfrm>
          <a:prstGeom prst="rect">
            <a:avLst/>
          </a:prstGeom>
          <a:noFill/>
          <a:ln>
            <a:noFill/>
          </a:ln>
        </p:spPr>
      </p:pic>
      <p:pic>
        <p:nvPicPr>
          <p:cNvPr id="270" name="Google Shape;270;p32"/>
          <p:cNvPicPr preferRelativeResize="0"/>
          <p:nvPr/>
        </p:nvPicPr>
        <p:blipFill rotWithShape="1">
          <a:blip r:embed="rId4">
            <a:alphaModFix/>
          </a:blip>
          <a:srcRect/>
          <a:stretch/>
        </p:blipFill>
        <p:spPr>
          <a:xfrm>
            <a:off x="3605425" y="1248673"/>
            <a:ext cx="2362200" cy="2092069"/>
          </a:xfrm>
          <a:prstGeom prst="rect">
            <a:avLst/>
          </a:prstGeom>
          <a:noFill/>
          <a:ln>
            <a:noFill/>
          </a:ln>
        </p:spPr>
      </p:pic>
      <p:pic>
        <p:nvPicPr>
          <p:cNvPr id="271" name="Google Shape;271;p32"/>
          <p:cNvPicPr preferRelativeResize="0"/>
          <p:nvPr/>
        </p:nvPicPr>
        <p:blipFill rotWithShape="1">
          <a:blip r:embed="rId5">
            <a:alphaModFix/>
          </a:blip>
          <a:srcRect/>
          <a:stretch/>
        </p:blipFill>
        <p:spPr>
          <a:xfrm>
            <a:off x="7838657" y="3634056"/>
            <a:ext cx="2362200" cy="2390775"/>
          </a:xfrm>
          <a:prstGeom prst="rect">
            <a:avLst/>
          </a:prstGeom>
          <a:noFill/>
          <a:ln>
            <a:noFill/>
          </a:ln>
        </p:spPr>
      </p:pic>
      <p:pic>
        <p:nvPicPr>
          <p:cNvPr id="272" name="Google Shape;272;p32"/>
          <p:cNvPicPr preferRelativeResize="0"/>
          <p:nvPr/>
        </p:nvPicPr>
        <p:blipFill rotWithShape="1">
          <a:blip r:embed="rId6">
            <a:alphaModFix/>
          </a:blip>
          <a:srcRect/>
          <a:stretch/>
        </p:blipFill>
        <p:spPr>
          <a:xfrm>
            <a:off x="8724900" y="1483363"/>
            <a:ext cx="2628900" cy="1857375"/>
          </a:xfrm>
          <a:prstGeom prst="rect">
            <a:avLst/>
          </a:prstGeom>
          <a:noFill/>
          <a:ln>
            <a:noFill/>
          </a:ln>
        </p:spPr>
      </p:pic>
      <p:pic>
        <p:nvPicPr>
          <p:cNvPr id="273" name="Google Shape;273;p32"/>
          <p:cNvPicPr preferRelativeResize="0"/>
          <p:nvPr/>
        </p:nvPicPr>
        <p:blipFill rotWithShape="1">
          <a:blip r:embed="rId7">
            <a:alphaModFix/>
          </a:blip>
          <a:srcRect/>
          <a:stretch/>
        </p:blipFill>
        <p:spPr>
          <a:xfrm>
            <a:off x="4762712" y="3643254"/>
            <a:ext cx="2571750" cy="2349247"/>
          </a:xfrm>
          <a:prstGeom prst="rect">
            <a:avLst/>
          </a:prstGeom>
          <a:noFill/>
          <a:ln>
            <a:noFill/>
          </a:ln>
        </p:spPr>
      </p:pic>
      <p:pic>
        <p:nvPicPr>
          <p:cNvPr id="274" name="Google Shape;274;p32"/>
          <p:cNvPicPr preferRelativeResize="0"/>
          <p:nvPr/>
        </p:nvPicPr>
        <p:blipFill rotWithShape="1">
          <a:blip r:embed="rId8">
            <a:alphaModFix/>
          </a:blip>
          <a:srcRect/>
          <a:stretch/>
        </p:blipFill>
        <p:spPr>
          <a:xfrm>
            <a:off x="6271150" y="1469588"/>
            <a:ext cx="2571750" cy="1800225"/>
          </a:xfrm>
          <a:prstGeom prst="rect">
            <a:avLst/>
          </a:prstGeom>
          <a:noFill/>
          <a:ln>
            <a:noFill/>
          </a:ln>
        </p:spPr>
      </p:pic>
      <p:pic>
        <p:nvPicPr>
          <p:cNvPr id="3" name="Picture 2">
            <a:extLst>
              <a:ext uri="{FF2B5EF4-FFF2-40B4-BE49-F238E27FC236}">
                <a16:creationId xmlns:a16="http://schemas.microsoft.com/office/drawing/2014/main" id="{7A858E49-9544-4CBA-B93A-AF4218922BD0}"/>
              </a:ext>
            </a:extLst>
          </p:cNvPr>
          <p:cNvPicPr>
            <a:picLocks noChangeAspect="1"/>
          </p:cNvPicPr>
          <p:nvPr/>
        </p:nvPicPr>
        <p:blipFill>
          <a:blip r:embed="rId9"/>
          <a:stretch>
            <a:fillRect/>
          </a:stretch>
        </p:blipFill>
        <p:spPr>
          <a:xfrm>
            <a:off x="1562119" y="3601134"/>
            <a:ext cx="2362201" cy="2349247"/>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3"/>
          <p:cNvSpPr txBox="1">
            <a:spLocks noGrp="1"/>
          </p:cNvSpPr>
          <p:nvPr>
            <p:ph type="title"/>
          </p:nvPr>
        </p:nvSpPr>
        <p:spPr>
          <a:xfrm>
            <a:off x="838200" y="365125"/>
            <a:ext cx="10515600" cy="814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sz="3800"/>
              <a:t>Using anvil for web application</a:t>
            </a:r>
            <a:endParaRPr sz="3800"/>
          </a:p>
        </p:txBody>
      </p:sp>
      <p:sp>
        <p:nvSpPr>
          <p:cNvPr id="282" name="Google Shape;282;p33"/>
          <p:cNvSpPr txBox="1">
            <a:spLocks noGrp="1"/>
          </p:cNvSpPr>
          <p:nvPr>
            <p:ph type="body" idx="1"/>
          </p:nvPr>
        </p:nvSpPr>
        <p:spPr>
          <a:xfrm rot="10800000" flipH="1">
            <a:off x="521025" y="6176837"/>
            <a:ext cx="10832700" cy="94500"/>
          </a:xfrm>
          <a:prstGeom prst="rect">
            <a:avLst/>
          </a:prstGeom>
          <a:noFill/>
          <a:ln>
            <a:noFill/>
          </a:ln>
        </p:spPr>
        <p:txBody>
          <a:bodyPr spcFirstLastPara="1" wrap="square" lIns="91425" tIns="45700" rIns="91425" bIns="45700" anchor="t" anchorCtr="0">
            <a:normAutofit fontScale="25000" lnSpcReduction="20000"/>
          </a:bodyPr>
          <a:lstStyle/>
          <a:p>
            <a:pPr marL="0" lvl="0" indent="0" algn="l" rtl="0">
              <a:lnSpc>
                <a:spcPct val="90000"/>
              </a:lnSpc>
              <a:spcBef>
                <a:spcPts val="1000"/>
              </a:spcBef>
              <a:spcAft>
                <a:spcPts val="0"/>
              </a:spcAft>
              <a:buSzPct val="257142"/>
              <a:buNone/>
            </a:pPr>
            <a:r>
              <a:rPr lang="en-IN" dirty="0"/>
              <a:t>.</a:t>
            </a:r>
          </a:p>
          <a:p>
            <a:pPr marL="0" lvl="0" indent="0" algn="l" rtl="0">
              <a:lnSpc>
                <a:spcPct val="90000"/>
              </a:lnSpc>
              <a:spcBef>
                <a:spcPts val="1000"/>
              </a:spcBef>
              <a:spcAft>
                <a:spcPts val="0"/>
              </a:spcAft>
              <a:buSzPct val="257142"/>
              <a:buNone/>
            </a:pPr>
            <a:endParaRPr dirty="0"/>
          </a:p>
        </p:txBody>
      </p:sp>
      <p:sp>
        <p:nvSpPr>
          <p:cNvPr id="283" name="Google Shape;283;p3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19</a:t>
            </a:fld>
            <a:endParaRPr/>
          </a:p>
        </p:txBody>
      </p:sp>
      <p:pic>
        <p:nvPicPr>
          <p:cNvPr id="284" name="Google Shape;284;p33" descr="Open Chromebook laptop computer"/>
          <p:cNvPicPr preferRelativeResize="0"/>
          <p:nvPr/>
        </p:nvPicPr>
        <p:blipFill rotWithShape="1">
          <a:blip r:embed="rId3">
            <a:alphaModFix/>
          </a:blip>
          <a:srcRect r="3343"/>
          <a:stretch/>
        </p:blipFill>
        <p:spPr>
          <a:xfrm>
            <a:off x="6387965" y="2447700"/>
            <a:ext cx="4662380" cy="3255035"/>
          </a:xfrm>
          <a:prstGeom prst="rect">
            <a:avLst/>
          </a:prstGeom>
          <a:noFill/>
          <a:ln>
            <a:noFill/>
          </a:ln>
        </p:spPr>
      </p:pic>
      <p:pic>
        <p:nvPicPr>
          <p:cNvPr id="285" name="Google Shape;285;p33" descr="Component Detail"/>
          <p:cNvPicPr preferRelativeResize="0"/>
          <p:nvPr/>
        </p:nvPicPr>
        <p:blipFill rotWithShape="1">
          <a:blip r:embed="rId4">
            <a:alphaModFix/>
          </a:blip>
          <a:srcRect t="3654" b="20500"/>
          <a:stretch/>
        </p:blipFill>
        <p:spPr>
          <a:xfrm>
            <a:off x="6978123" y="2731120"/>
            <a:ext cx="3567076" cy="2277281"/>
          </a:xfrm>
          <a:prstGeom prst="rect">
            <a:avLst/>
          </a:prstGeom>
          <a:noFill/>
          <a:ln>
            <a:noFill/>
          </a:ln>
        </p:spPr>
      </p:pic>
      <p:pic>
        <p:nvPicPr>
          <p:cNvPr id="286" name="Google Shape;286;p33" descr="Portrait-oriented black smaptphone"/>
          <p:cNvPicPr preferRelativeResize="0"/>
          <p:nvPr/>
        </p:nvPicPr>
        <p:blipFill rotWithShape="1">
          <a:blip r:embed="rId5">
            <a:alphaModFix/>
          </a:blip>
          <a:srcRect r="19979"/>
          <a:stretch/>
        </p:blipFill>
        <p:spPr>
          <a:xfrm>
            <a:off x="10101786" y="3312665"/>
            <a:ext cx="948564" cy="2612883"/>
          </a:xfrm>
          <a:prstGeom prst="rect">
            <a:avLst/>
          </a:prstGeom>
          <a:noFill/>
          <a:ln>
            <a:noFill/>
          </a:ln>
          <a:effectLst>
            <a:reflection stA="20000" endPos="4000" fadeDir="5400012" sy="-100000" algn="bl" rotWithShape="0"/>
          </a:effectLst>
        </p:spPr>
      </p:pic>
      <p:sp>
        <p:nvSpPr>
          <p:cNvPr id="287" name="Google Shape;287;p33"/>
          <p:cNvSpPr txBox="1"/>
          <p:nvPr/>
        </p:nvSpPr>
        <p:spPr>
          <a:xfrm>
            <a:off x="2403600" y="4203001"/>
            <a:ext cx="3892800" cy="95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rgbClr val="595959"/>
              </a:solidFill>
              <a:latin typeface="Lato"/>
              <a:ea typeface="Lato"/>
              <a:cs typeface="Lato"/>
              <a:sym typeface="Lato"/>
            </a:endParaRPr>
          </a:p>
        </p:txBody>
      </p:sp>
      <p:pic>
        <p:nvPicPr>
          <p:cNvPr id="288" name="Google Shape;288;p33" descr="Mobile View"/>
          <p:cNvPicPr preferRelativeResize="0"/>
          <p:nvPr/>
        </p:nvPicPr>
        <p:blipFill rotWithShape="1">
          <a:blip r:embed="rId6">
            <a:alphaModFix/>
          </a:blip>
          <a:srcRect l="-384" r="23473" b="16351"/>
          <a:stretch/>
        </p:blipFill>
        <p:spPr>
          <a:xfrm>
            <a:off x="10153551" y="3529281"/>
            <a:ext cx="896799" cy="2119249"/>
          </a:xfrm>
          <a:prstGeom prst="rect">
            <a:avLst/>
          </a:prstGeom>
          <a:noFill/>
          <a:ln>
            <a:noFill/>
          </a:ln>
        </p:spPr>
      </p:pic>
      <p:pic>
        <p:nvPicPr>
          <p:cNvPr id="289" name="Google Shape;289;p33"/>
          <p:cNvPicPr preferRelativeResize="0"/>
          <p:nvPr/>
        </p:nvPicPr>
        <p:blipFill rotWithShape="1">
          <a:blip r:embed="rId7">
            <a:alphaModFix/>
          </a:blip>
          <a:srcRect/>
          <a:stretch/>
        </p:blipFill>
        <p:spPr>
          <a:xfrm>
            <a:off x="6978123" y="2731120"/>
            <a:ext cx="3567076" cy="2422305"/>
          </a:xfrm>
          <a:prstGeom prst="rect">
            <a:avLst/>
          </a:prstGeom>
          <a:noFill/>
          <a:ln>
            <a:noFill/>
          </a:ln>
        </p:spPr>
      </p:pic>
      <p:sp>
        <p:nvSpPr>
          <p:cNvPr id="290" name="Google Shape;290;p33"/>
          <p:cNvSpPr txBox="1"/>
          <p:nvPr/>
        </p:nvSpPr>
        <p:spPr>
          <a:xfrm>
            <a:off x="7042905" y="2802892"/>
            <a:ext cx="1275000" cy="141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pic>
        <p:nvPicPr>
          <p:cNvPr id="291" name="Google Shape;291;p33" descr="Portrait-oriented black smaptphone"/>
          <p:cNvPicPr preferRelativeResize="0"/>
          <p:nvPr/>
        </p:nvPicPr>
        <p:blipFill rotWithShape="1">
          <a:blip r:embed="rId5">
            <a:alphaModFix/>
          </a:blip>
          <a:srcRect r="19979"/>
          <a:stretch/>
        </p:blipFill>
        <p:spPr>
          <a:xfrm>
            <a:off x="10013102" y="3249652"/>
            <a:ext cx="1037249" cy="2857124"/>
          </a:xfrm>
          <a:prstGeom prst="rect">
            <a:avLst/>
          </a:prstGeom>
          <a:noFill/>
          <a:ln>
            <a:noFill/>
          </a:ln>
          <a:effectLst>
            <a:reflection stA="20000" endPos="4000" fadeDir="5400012" sy="-100000" algn="bl" rotWithShape="0"/>
          </a:effectLst>
        </p:spPr>
      </p:pic>
      <p:pic>
        <p:nvPicPr>
          <p:cNvPr id="292" name="Google Shape;292;p33"/>
          <p:cNvPicPr preferRelativeResize="0"/>
          <p:nvPr/>
        </p:nvPicPr>
        <p:blipFill rotWithShape="1">
          <a:blip r:embed="rId8">
            <a:alphaModFix/>
          </a:blip>
          <a:srcRect/>
          <a:stretch/>
        </p:blipFill>
        <p:spPr>
          <a:xfrm>
            <a:off x="10087167" y="3484648"/>
            <a:ext cx="948565" cy="2365130"/>
          </a:xfrm>
          <a:prstGeom prst="rect">
            <a:avLst/>
          </a:prstGeom>
          <a:noFill/>
          <a:ln>
            <a:noFill/>
          </a:ln>
        </p:spPr>
      </p:pic>
      <p:pic>
        <p:nvPicPr>
          <p:cNvPr id="293" name="Google Shape;293;p33"/>
          <p:cNvPicPr preferRelativeResize="0"/>
          <p:nvPr/>
        </p:nvPicPr>
        <p:blipFill rotWithShape="1">
          <a:blip r:embed="rId9">
            <a:alphaModFix/>
          </a:blip>
          <a:srcRect/>
          <a:stretch/>
        </p:blipFill>
        <p:spPr>
          <a:xfrm>
            <a:off x="452075" y="2586925"/>
            <a:ext cx="5182075" cy="2914901"/>
          </a:xfrm>
          <a:prstGeom prst="rect">
            <a:avLst/>
          </a:prstGeom>
          <a:noFill/>
          <a:ln>
            <a:noFill/>
          </a:ln>
        </p:spPr>
      </p:pic>
      <p:sp>
        <p:nvSpPr>
          <p:cNvPr id="294" name="Google Shape;294;p33"/>
          <p:cNvSpPr txBox="1"/>
          <p:nvPr/>
        </p:nvSpPr>
        <p:spPr>
          <a:xfrm>
            <a:off x="363875" y="1764125"/>
            <a:ext cx="63507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295" name="Google Shape;295;p33"/>
          <p:cNvSpPr txBox="1"/>
          <p:nvPr/>
        </p:nvSpPr>
        <p:spPr>
          <a:xfrm>
            <a:off x="705650" y="1764125"/>
            <a:ext cx="4156800" cy="614100"/>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3100"/>
              <a:buFont typeface="Arial"/>
              <a:buNone/>
            </a:pPr>
            <a:r>
              <a:rPr lang="en-US" sz="3100" b="0" i="0" u="none" strike="noStrike" cap="none">
                <a:solidFill>
                  <a:schemeClr val="dk1"/>
                </a:solidFill>
                <a:latin typeface="Calibri"/>
                <a:ea typeface="Calibri"/>
                <a:cs typeface="Calibri"/>
                <a:sym typeface="Calibri"/>
              </a:rPr>
              <a:t>Anvil- Front End</a:t>
            </a:r>
            <a:endParaRPr sz="2800" b="0" i="0" u="none" strike="noStrike" cap="non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txBox="1">
            <a:spLocks noGrp="1"/>
          </p:cNvSpPr>
          <p:nvPr>
            <p:ph type="title"/>
          </p:nvPr>
        </p:nvSpPr>
        <p:spPr>
          <a:xfrm>
            <a:off x="885676" y="365126"/>
            <a:ext cx="10515600" cy="97620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b="1">
                <a:latin typeface="Times New Roman"/>
                <a:ea typeface="Times New Roman"/>
                <a:cs typeface="Times New Roman"/>
                <a:sym typeface="Times New Roman"/>
              </a:rPr>
              <a:t>Outline</a:t>
            </a:r>
            <a:endParaRPr b="1">
              <a:latin typeface="Times New Roman"/>
              <a:ea typeface="Times New Roman"/>
              <a:cs typeface="Times New Roman"/>
              <a:sym typeface="Times New Roman"/>
            </a:endParaRPr>
          </a:p>
        </p:txBody>
      </p:sp>
      <p:sp>
        <p:nvSpPr>
          <p:cNvPr id="112" name="Google Shape;112;p15"/>
          <p:cNvSpPr txBox="1">
            <a:spLocks noGrp="1"/>
          </p:cNvSpPr>
          <p:nvPr>
            <p:ph type="body" idx="1"/>
          </p:nvPr>
        </p:nvSpPr>
        <p:spPr>
          <a:xfrm>
            <a:off x="838200" y="1588220"/>
            <a:ext cx="10515600" cy="4952253"/>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dirty="0">
                <a:latin typeface="Calibri" pitchFamily="34" charset="0"/>
                <a:ea typeface="Times New Roman"/>
                <a:cs typeface="Calibri" pitchFamily="34" charset="0"/>
                <a:sym typeface="Times New Roman"/>
              </a:rPr>
              <a:t>Introduction to Project</a:t>
            </a:r>
            <a:endParaRPr dirty="0">
              <a:latin typeface="Calibri" pitchFamily="34" charset="0"/>
              <a:ea typeface="Times New Roman"/>
              <a:cs typeface="Calibri" pitchFamily="34" charset="0"/>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Calibri" pitchFamily="34" charset="0"/>
                <a:ea typeface="Times New Roman"/>
                <a:cs typeface="Calibri" pitchFamily="34" charset="0"/>
                <a:sym typeface="Times New Roman"/>
              </a:rPr>
              <a:t>Problem Formulation</a:t>
            </a:r>
            <a:endParaRPr dirty="0">
              <a:latin typeface="Calibri" pitchFamily="34" charset="0"/>
              <a:ea typeface="Times New Roman"/>
              <a:cs typeface="Calibri" pitchFamily="34" charset="0"/>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Calibri" pitchFamily="34" charset="0"/>
                <a:ea typeface="Times New Roman"/>
                <a:cs typeface="Calibri" pitchFamily="34" charset="0"/>
                <a:sym typeface="Times New Roman"/>
              </a:rPr>
              <a:t>Objectives of the work </a:t>
            </a:r>
            <a:endParaRPr dirty="0">
              <a:latin typeface="Calibri" pitchFamily="34" charset="0"/>
              <a:ea typeface="Times New Roman"/>
              <a:cs typeface="Calibri" pitchFamily="34" charset="0"/>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Calibri" pitchFamily="34" charset="0"/>
                <a:ea typeface="Times New Roman"/>
                <a:cs typeface="Calibri" pitchFamily="34" charset="0"/>
                <a:sym typeface="Times New Roman"/>
              </a:rPr>
              <a:t>Methodology used</a:t>
            </a:r>
            <a:endParaRPr dirty="0">
              <a:latin typeface="Calibri" pitchFamily="34" charset="0"/>
              <a:ea typeface="Times New Roman"/>
              <a:cs typeface="Calibri" pitchFamily="34" charset="0"/>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Calibri" pitchFamily="34" charset="0"/>
                <a:ea typeface="Times New Roman"/>
                <a:cs typeface="Calibri" pitchFamily="34" charset="0"/>
                <a:sym typeface="Times New Roman"/>
              </a:rPr>
              <a:t>Results and Outputs</a:t>
            </a:r>
            <a:endParaRPr dirty="0">
              <a:latin typeface="Calibri" pitchFamily="34" charset="0"/>
              <a:ea typeface="Times New Roman"/>
              <a:cs typeface="Calibri" pitchFamily="34" charset="0"/>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Calibri" pitchFamily="34" charset="0"/>
                <a:ea typeface="Times New Roman"/>
                <a:cs typeface="Calibri" pitchFamily="34" charset="0"/>
                <a:sym typeface="Times New Roman"/>
              </a:rPr>
              <a:t>Conclusion</a:t>
            </a:r>
            <a:endParaRPr dirty="0">
              <a:latin typeface="Calibri" pitchFamily="34" charset="0"/>
              <a:ea typeface="Times New Roman"/>
              <a:cs typeface="Calibri" pitchFamily="34" charset="0"/>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Calibri" pitchFamily="34" charset="0"/>
                <a:ea typeface="Times New Roman"/>
                <a:cs typeface="Calibri" pitchFamily="34" charset="0"/>
                <a:sym typeface="Times New Roman"/>
              </a:rPr>
              <a:t>Future Scope</a:t>
            </a:r>
            <a:endParaRPr dirty="0">
              <a:latin typeface="Calibri" pitchFamily="34" charset="0"/>
              <a:ea typeface="Times New Roman"/>
              <a:cs typeface="Calibri" pitchFamily="34" charset="0"/>
              <a:sym typeface="Times New Roman"/>
            </a:endParaRPr>
          </a:p>
          <a:p>
            <a:pPr marL="228600" lvl="0" indent="-228600" algn="l" rtl="0">
              <a:lnSpc>
                <a:spcPct val="90000"/>
              </a:lnSpc>
              <a:spcBef>
                <a:spcPts val="1000"/>
              </a:spcBef>
              <a:spcAft>
                <a:spcPts val="0"/>
              </a:spcAft>
              <a:buClr>
                <a:schemeClr val="dk1"/>
              </a:buClr>
              <a:buSzPts val="2800"/>
              <a:buChar char="•"/>
            </a:pPr>
            <a:r>
              <a:rPr lang="en-US" dirty="0">
                <a:latin typeface="Calibri" pitchFamily="34" charset="0"/>
                <a:ea typeface="Times New Roman"/>
                <a:cs typeface="Calibri" pitchFamily="34" charset="0"/>
                <a:sym typeface="Times New Roman"/>
              </a:rPr>
              <a:t>References</a:t>
            </a:r>
            <a:endParaRPr dirty="0">
              <a:latin typeface="Calibri" pitchFamily="34" charset="0"/>
              <a:cs typeface="Calibri" pitchFamily="34" charset="0"/>
            </a:endParaRPr>
          </a:p>
          <a:p>
            <a:pPr marL="228600" lvl="0" indent="-50800" algn="l" rtl="0">
              <a:lnSpc>
                <a:spcPct val="90000"/>
              </a:lnSpc>
              <a:spcBef>
                <a:spcPts val="1000"/>
              </a:spcBef>
              <a:spcAft>
                <a:spcPts val="0"/>
              </a:spcAft>
              <a:buClr>
                <a:schemeClr val="dk1"/>
              </a:buClr>
              <a:buSzPts val="2800"/>
              <a:buNone/>
            </a:pPr>
            <a:endParaRPr dirty="0"/>
          </a:p>
          <a:p>
            <a:pPr marL="228600" lvl="0" indent="-50800" algn="l" rtl="0">
              <a:lnSpc>
                <a:spcPct val="90000"/>
              </a:lnSpc>
              <a:spcBef>
                <a:spcPts val="1000"/>
              </a:spcBef>
              <a:spcAft>
                <a:spcPts val="0"/>
              </a:spcAft>
              <a:buClr>
                <a:schemeClr val="dk1"/>
              </a:buClr>
              <a:buSzPts val="2800"/>
              <a:buNone/>
            </a:pPr>
            <a:endParaRPr dirty="0"/>
          </a:p>
        </p:txBody>
      </p:sp>
      <p:sp>
        <p:nvSpPr>
          <p:cNvPr id="113" name="Google Shape;113;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pPr marL="0" lvl="0" indent="0" algn="r" rtl="0">
                <a:lnSpc>
                  <a:spcPct val="100000"/>
                </a:lnSpc>
                <a:spcBef>
                  <a:spcPts val="0"/>
                </a:spcBef>
                <a:spcAft>
                  <a:spcPts val="0"/>
                </a:spcAft>
                <a:buSzPts val="1200"/>
                <a:buNone/>
              </a:pPr>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4"/>
          <p:cNvSpPr txBox="1">
            <a:spLocks noGrp="1"/>
          </p:cNvSpPr>
          <p:nvPr>
            <p:ph type="title"/>
          </p:nvPr>
        </p:nvSpPr>
        <p:spPr>
          <a:xfrm>
            <a:off x="838200" y="365125"/>
            <a:ext cx="10515600" cy="8511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sz="3700"/>
              <a:t>Output:</a:t>
            </a:r>
            <a:endParaRPr sz="3700"/>
          </a:p>
        </p:txBody>
      </p:sp>
      <p:sp>
        <p:nvSpPr>
          <p:cNvPr id="302" name="Google Shape;302;p34"/>
          <p:cNvSpPr txBox="1">
            <a:spLocks noGrp="1"/>
          </p:cNvSpPr>
          <p:nvPr>
            <p:ph type="body" idx="1"/>
          </p:nvPr>
        </p:nvSpPr>
        <p:spPr>
          <a:xfrm rot="10800000" flipH="1">
            <a:off x="838200" y="6176825"/>
            <a:ext cx="10393800" cy="196500"/>
          </a:xfrm>
          <a:prstGeom prst="rect">
            <a:avLst/>
          </a:prstGeom>
          <a:noFill/>
          <a:ln>
            <a:noFill/>
          </a:ln>
        </p:spPr>
        <p:txBody>
          <a:bodyPr spcFirstLastPara="1" wrap="square" lIns="91425" tIns="45700" rIns="91425" bIns="45700" anchor="t" anchorCtr="0">
            <a:normAutofit fontScale="25000" lnSpcReduction="20000"/>
          </a:bodyPr>
          <a:lstStyle/>
          <a:p>
            <a:pPr marL="0" lvl="0" indent="0" algn="l" rtl="0">
              <a:lnSpc>
                <a:spcPct val="90000"/>
              </a:lnSpc>
              <a:spcBef>
                <a:spcPts val="1000"/>
              </a:spcBef>
              <a:spcAft>
                <a:spcPts val="0"/>
              </a:spcAft>
              <a:buSzPct val="197802"/>
              <a:buNone/>
            </a:pPr>
            <a:r>
              <a:rPr lang="en-IN" dirty="0"/>
              <a:t>.</a:t>
            </a:r>
          </a:p>
          <a:p>
            <a:pPr marL="0" lvl="0" indent="0" algn="l" rtl="0">
              <a:lnSpc>
                <a:spcPct val="90000"/>
              </a:lnSpc>
              <a:spcBef>
                <a:spcPts val="1000"/>
              </a:spcBef>
              <a:spcAft>
                <a:spcPts val="0"/>
              </a:spcAft>
              <a:buSzPct val="197802"/>
              <a:buNone/>
            </a:pPr>
            <a:endParaRPr dirty="0"/>
          </a:p>
        </p:txBody>
      </p:sp>
      <p:sp>
        <p:nvSpPr>
          <p:cNvPr id="303" name="Google Shape;303;p3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20</a:t>
            </a:fld>
            <a:endParaRPr/>
          </a:p>
        </p:txBody>
      </p:sp>
      <p:pic>
        <p:nvPicPr>
          <p:cNvPr id="304" name="Google Shape;304;p34"/>
          <p:cNvPicPr preferRelativeResize="0"/>
          <p:nvPr/>
        </p:nvPicPr>
        <p:blipFill rotWithShape="1">
          <a:blip r:embed="rId3">
            <a:alphaModFix/>
          </a:blip>
          <a:srcRect/>
          <a:stretch/>
        </p:blipFill>
        <p:spPr>
          <a:xfrm>
            <a:off x="2000142" y="1526013"/>
            <a:ext cx="6776305" cy="3888669"/>
          </a:xfrm>
          <a:prstGeom prst="rect">
            <a:avLst/>
          </a:prstGeom>
          <a:noFill/>
          <a:ln>
            <a:noFill/>
          </a:ln>
        </p:spPr>
      </p:pic>
      <p:sp>
        <p:nvSpPr>
          <p:cNvPr id="305" name="Google Shape;305;p34"/>
          <p:cNvSpPr txBox="1"/>
          <p:nvPr/>
        </p:nvSpPr>
        <p:spPr>
          <a:xfrm>
            <a:off x="1878530" y="1875815"/>
            <a:ext cx="5017800" cy="3641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Conclusion:</a:t>
            </a:r>
            <a:endParaRPr/>
          </a:p>
        </p:txBody>
      </p:sp>
      <p:sp>
        <p:nvSpPr>
          <p:cNvPr id="311" name="Google Shape;311;p35"/>
          <p:cNvSpPr txBox="1">
            <a:spLocks noGrp="1"/>
          </p:cNvSpPr>
          <p:nvPr>
            <p:ph type="body" idx="1"/>
          </p:nvPr>
        </p:nvSpPr>
        <p:spPr>
          <a:xfrm>
            <a:off x="606400" y="1690700"/>
            <a:ext cx="10515600" cy="4351200"/>
          </a:xfrm>
          <a:prstGeom prst="rect">
            <a:avLst/>
          </a:prstGeom>
          <a:noFill/>
          <a:ln>
            <a:noFill/>
          </a:ln>
        </p:spPr>
        <p:txBody>
          <a:bodyPr spcFirstLastPara="1" wrap="square" lIns="91425" tIns="45700" rIns="91425" bIns="45700" anchor="t" anchorCtr="0">
            <a:normAutofit/>
          </a:bodyPr>
          <a:lstStyle/>
          <a:p>
            <a:pPr marL="0" lvl="0" indent="0" algn="l" rtl="0">
              <a:lnSpc>
                <a:spcPct val="115000"/>
              </a:lnSpc>
              <a:spcBef>
                <a:spcPts val="0"/>
              </a:spcBef>
              <a:spcAft>
                <a:spcPts val="0"/>
              </a:spcAft>
              <a:buClr>
                <a:schemeClr val="dk1"/>
              </a:buClr>
              <a:buSzPts val="1100"/>
              <a:buFont typeface="Arial"/>
              <a:buNone/>
            </a:pPr>
            <a:endParaRPr sz="1150" dirty="0">
              <a:latin typeface="Arial"/>
              <a:ea typeface="Arial"/>
              <a:cs typeface="Arial"/>
              <a:sym typeface="Arial"/>
            </a:endParaRPr>
          </a:p>
          <a:p>
            <a:pPr marL="431800" marR="762000" lvl="0" indent="0" algn="l" rtl="0">
              <a:lnSpc>
                <a:spcPct val="115000"/>
              </a:lnSpc>
              <a:spcBef>
                <a:spcPts val="1200"/>
              </a:spcBef>
              <a:spcAft>
                <a:spcPts val="0"/>
              </a:spcAft>
              <a:buClr>
                <a:schemeClr val="dk1"/>
              </a:buClr>
              <a:buSzPts val="1100"/>
              <a:buFont typeface="Arial"/>
              <a:buNone/>
            </a:pPr>
            <a:r>
              <a:rPr lang="en-US" sz="2000" dirty="0">
                <a:latin typeface="Calibri" pitchFamily="34" charset="0"/>
                <a:ea typeface="Arial"/>
                <a:cs typeface="Calibri" pitchFamily="34" charset="0"/>
                <a:sym typeface="Arial"/>
              </a:rPr>
              <a:t>It was found that Random Forest </a:t>
            </a:r>
            <a:r>
              <a:rPr lang="en-US" sz="2000" dirty="0" err="1">
                <a:latin typeface="Calibri" pitchFamily="34" charset="0"/>
                <a:ea typeface="Arial"/>
                <a:cs typeface="Calibri" pitchFamily="34" charset="0"/>
                <a:sym typeface="Arial"/>
              </a:rPr>
              <a:t>Regressor</a:t>
            </a:r>
            <a:r>
              <a:rPr lang="en-US" sz="2000" dirty="0">
                <a:latin typeface="Calibri" pitchFamily="34" charset="0"/>
                <a:ea typeface="Arial"/>
                <a:cs typeface="Calibri" pitchFamily="34" charset="0"/>
                <a:sym typeface="Arial"/>
              </a:rPr>
              <a:t> with tuned hyper parameters outperformed all the models in terms of the mean squared error and explained variance.</a:t>
            </a:r>
            <a:endParaRPr sz="2000" dirty="0">
              <a:latin typeface="Calibri" pitchFamily="34" charset="0"/>
              <a:ea typeface="Arial"/>
              <a:cs typeface="Calibri" pitchFamily="34" charset="0"/>
              <a:sym typeface="Arial"/>
            </a:endParaRPr>
          </a:p>
          <a:p>
            <a:pPr marL="889000" marR="939800" lvl="0" indent="0" algn="l" rtl="0">
              <a:lnSpc>
                <a:spcPct val="115000"/>
              </a:lnSpc>
              <a:spcBef>
                <a:spcPts val="1200"/>
              </a:spcBef>
              <a:spcAft>
                <a:spcPts val="0"/>
              </a:spcAft>
              <a:buClr>
                <a:schemeClr val="dk1"/>
              </a:buClr>
              <a:buSzPts val="1100"/>
              <a:buFont typeface="Arial"/>
              <a:buNone/>
            </a:pPr>
            <a:r>
              <a:rPr lang="en-US" sz="2000" dirty="0">
                <a:latin typeface="Calibri" pitchFamily="34" charset="0"/>
                <a:ea typeface="Arial"/>
                <a:cs typeface="Calibri" pitchFamily="34" charset="0"/>
                <a:sym typeface="Arial"/>
              </a:rPr>
              <a:t>BMI can be experimentally verified from the predicted height and weight as:</a:t>
            </a:r>
          </a:p>
          <a:p>
            <a:pPr marL="889000" marR="939800" lvl="0" indent="0" algn="l" rtl="0">
              <a:lnSpc>
                <a:spcPct val="115000"/>
              </a:lnSpc>
              <a:spcBef>
                <a:spcPts val="1200"/>
              </a:spcBef>
              <a:spcAft>
                <a:spcPts val="0"/>
              </a:spcAft>
              <a:buClr>
                <a:schemeClr val="dk1"/>
              </a:buClr>
              <a:buSzPts val="1100"/>
              <a:buFont typeface="Arial"/>
              <a:buNone/>
            </a:pPr>
            <a:r>
              <a:rPr lang="en-US" sz="2000" dirty="0">
                <a:latin typeface="Calibri" pitchFamily="34" charset="0"/>
                <a:ea typeface="Arial"/>
                <a:cs typeface="Calibri" pitchFamily="34" charset="0"/>
                <a:sym typeface="Arial"/>
              </a:rPr>
              <a:t>                           BMI = weight [kg] / height</a:t>
            </a:r>
            <a:r>
              <a:rPr lang="en-US" sz="2000" baseline="30000" dirty="0">
                <a:latin typeface="Calibri" pitchFamily="34" charset="0"/>
                <a:ea typeface="Arial"/>
                <a:cs typeface="Calibri" pitchFamily="34" charset="0"/>
                <a:sym typeface="Arial"/>
              </a:rPr>
              <a:t>2</a:t>
            </a:r>
            <a:r>
              <a:rPr lang="en-US" sz="2000" dirty="0">
                <a:latin typeface="Calibri" pitchFamily="34" charset="0"/>
                <a:ea typeface="Arial"/>
                <a:cs typeface="Calibri" pitchFamily="34" charset="0"/>
                <a:sym typeface="Arial"/>
              </a:rPr>
              <a:t> [m</a:t>
            </a:r>
            <a:r>
              <a:rPr lang="en-US" sz="2000" baseline="30000" dirty="0">
                <a:latin typeface="Calibri" pitchFamily="34" charset="0"/>
                <a:ea typeface="Arial"/>
                <a:cs typeface="Calibri" pitchFamily="34" charset="0"/>
                <a:sym typeface="Arial"/>
              </a:rPr>
              <a:t>2</a:t>
            </a:r>
            <a:r>
              <a:rPr lang="en-US" sz="2000" dirty="0">
                <a:latin typeface="Calibri" pitchFamily="34" charset="0"/>
                <a:ea typeface="Arial"/>
                <a:cs typeface="Calibri" pitchFamily="34" charset="0"/>
                <a:sym typeface="Arial"/>
              </a:rPr>
              <a:t>]</a:t>
            </a:r>
            <a:endParaRPr sz="2000" dirty="0">
              <a:latin typeface="Calibri" pitchFamily="34" charset="0"/>
              <a:ea typeface="Arial"/>
              <a:cs typeface="Calibri" pitchFamily="34" charset="0"/>
              <a:sym typeface="Arial"/>
            </a:endParaRPr>
          </a:p>
          <a:p>
            <a:pPr marL="457200" lvl="0" indent="0" algn="l" rtl="0">
              <a:lnSpc>
                <a:spcPct val="90000"/>
              </a:lnSpc>
              <a:spcBef>
                <a:spcPts val="1000"/>
              </a:spcBef>
              <a:spcAft>
                <a:spcPts val="0"/>
              </a:spcAft>
              <a:buSzPts val="1800"/>
              <a:buNone/>
            </a:pPr>
            <a:endParaRPr sz="2000" dirty="0">
              <a:latin typeface="Calibri" pitchFamily="34" charset="0"/>
              <a:cs typeface="Calibri" pitchFamily="34" charset="0"/>
            </a:endParaRPr>
          </a:p>
          <a:p>
            <a:pPr marL="457200" lvl="0" indent="0" algn="l" rtl="0">
              <a:lnSpc>
                <a:spcPct val="90000"/>
              </a:lnSpc>
              <a:spcBef>
                <a:spcPts val="1000"/>
              </a:spcBef>
              <a:spcAft>
                <a:spcPts val="0"/>
              </a:spcAft>
              <a:buSzPts val="1800"/>
              <a:buNone/>
            </a:pPr>
            <a:r>
              <a:rPr lang="en-US" sz="2000" dirty="0">
                <a:latin typeface="Calibri" pitchFamily="34" charset="0"/>
                <a:cs typeface="Calibri" pitchFamily="34" charset="0"/>
              </a:rPr>
              <a:t>This project presented a novel approach for estimating height, weight and BMI on single-shot facial images, </a:t>
            </a:r>
            <a:endParaRPr sz="2000" dirty="0">
              <a:latin typeface="Calibri" pitchFamily="34" charset="0"/>
              <a:cs typeface="Calibri" pitchFamily="34" charset="0"/>
            </a:endParaRPr>
          </a:p>
          <a:p>
            <a:pPr marL="457200" lvl="0" indent="0" algn="l" rtl="0">
              <a:lnSpc>
                <a:spcPct val="90000"/>
              </a:lnSpc>
              <a:spcBef>
                <a:spcPts val="1000"/>
              </a:spcBef>
              <a:spcAft>
                <a:spcPts val="0"/>
              </a:spcAft>
              <a:buSzPts val="1800"/>
              <a:buNone/>
            </a:pPr>
            <a:r>
              <a:rPr lang="en-US" sz="2000" dirty="0">
                <a:latin typeface="Calibri" pitchFamily="34" charset="0"/>
                <a:cs typeface="Calibri" pitchFamily="34" charset="0"/>
              </a:rPr>
              <a:t>based on regression models. Experiments conducted on the dataset, resulted in absolute mean error of 0.083 </a:t>
            </a:r>
            <a:endParaRPr sz="2000" dirty="0">
              <a:latin typeface="Calibri" pitchFamily="34" charset="0"/>
              <a:cs typeface="Calibri" pitchFamily="34" charset="0"/>
            </a:endParaRPr>
          </a:p>
          <a:p>
            <a:pPr marL="457200" lvl="0" indent="0" algn="l" rtl="0">
              <a:lnSpc>
                <a:spcPct val="90000"/>
              </a:lnSpc>
              <a:spcBef>
                <a:spcPts val="1000"/>
              </a:spcBef>
              <a:spcAft>
                <a:spcPts val="0"/>
              </a:spcAft>
              <a:buSzPts val="1800"/>
              <a:buNone/>
            </a:pPr>
            <a:r>
              <a:rPr lang="en-US" sz="2000" dirty="0">
                <a:latin typeface="Calibri" pitchFamily="34" charset="0"/>
                <a:cs typeface="Calibri" pitchFamily="34" charset="0"/>
              </a:rPr>
              <a:t>and variance score of 0.43. </a:t>
            </a:r>
            <a:endParaRPr sz="2000" dirty="0">
              <a:latin typeface="Calibri" pitchFamily="34" charset="0"/>
              <a:cs typeface="Calibri" pitchFamily="34" charset="0"/>
            </a:endParaRPr>
          </a:p>
          <a:p>
            <a:pPr marL="457200" lvl="0" indent="0" algn="l" rtl="0">
              <a:lnSpc>
                <a:spcPct val="90000"/>
              </a:lnSpc>
              <a:spcBef>
                <a:spcPts val="1000"/>
              </a:spcBef>
              <a:spcAft>
                <a:spcPts val="0"/>
              </a:spcAft>
              <a:buSzPts val="1800"/>
              <a:buNone/>
            </a:pPr>
            <a:endParaRPr sz="1400" dirty="0"/>
          </a:p>
          <a:p>
            <a:pPr marL="457200" lvl="0" indent="0" algn="l" rtl="0">
              <a:lnSpc>
                <a:spcPct val="90000"/>
              </a:lnSpc>
              <a:spcBef>
                <a:spcPts val="1000"/>
              </a:spcBef>
              <a:spcAft>
                <a:spcPts val="0"/>
              </a:spcAft>
              <a:buSzPts val="1800"/>
              <a:buNone/>
            </a:pPr>
            <a:endParaRPr sz="1400" dirty="0"/>
          </a:p>
        </p:txBody>
      </p:sp>
      <p:sp>
        <p:nvSpPr>
          <p:cNvPr id="312" name="Google Shape;312;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pPr marL="0" lvl="0" indent="0" algn="r" rtl="0">
                <a:lnSpc>
                  <a:spcPct val="100000"/>
                </a:lnSpc>
                <a:spcBef>
                  <a:spcPts val="0"/>
                </a:spcBef>
                <a:spcAft>
                  <a:spcPts val="0"/>
                </a:spcAft>
                <a:buSzPts val="1200"/>
                <a:buNone/>
              </a:pPr>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dirty="0"/>
              <a:t>Future Scope:</a:t>
            </a:r>
            <a:endParaRPr dirty="0"/>
          </a:p>
        </p:txBody>
      </p:sp>
      <p:sp>
        <p:nvSpPr>
          <p:cNvPr id="318" name="Google Shape;318;p3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457200" lvl="0" indent="-330200" algn="l" rtl="0">
              <a:lnSpc>
                <a:spcPct val="115000"/>
              </a:lnSpc>
              <a:spcBef>
                <a:spcPts val="1000"/>
              </a:spcBef>
              <a:spcAft>
                <a:spcPts val="0"/>
              </a:spcAft>
              <a:buSzPts val="1600"/>
              <a:buChar char="•"/>
            </a:pPr>
            <a:r>
              <a:rPr lang="en-US" sz="1600" dirty="0"/>
              <a:t> </a:t>
            </a:r>
            <a:r>
              <a:rPr lang="en-US" sz="2000" dirty="0"/>
              <a:t>We did not observe a significant gender-bias in estimating height, weight and BMI. </a:t>
            </a:r>
            <a:endParaRPr sz="2000" dirty="0"/>
          </a:p>
          <a:p>
            <a:pPr marL="457200" lvl="0" indent="-330200" algn="l" rtl="0">
              <a:lnSpc>
                <a:spcPct val="115000"/>
              </a:lnSpc>
              <a:spcBef>
                <a:spcPts val="0"/>
              </a:spcBef>
              <a:spcAft>
                <a:spcPts val="0"/>
              </a:spcAft>
              <a:buSzPts val="1600"/>
              <a:buChar char="•"/>
            </a:pPr>
            <a:r>
              <a:rPr lang="en-US" sz="2000" dirty="0"/>
              <a:t>However, more work is necessary in this regard.</a:t>
            </a:r>
            <a:endParaRPr sz="2000" dirty="0"/>
          </a:p>
          <a:p>
            <a:pPr marL="457200" lvl="0" indent="-330200" algn="l" rtl="0">
              <a:lnSpc>
                <a:spcPct val="115000"/>
              </a:lnSpc>
              <a:spcBef>
                <a:spcPts val="0"/>
              </a:spcBef>
              <a:spcAft>
                <a:spcPts val="0"/>
              </a:spcAft>
              <a:buSzPts val="1600"/>
              <a:buChar char="•"/>
            </a:pPr>
            <a:r>
              <a:rPr lang="en-US" sz="2000" dirty="0"/>
              <a:t>Future work will involve the additional study of ethnicity in order to improve utilization of facial appearance </a:t>
            </a:r>
            <a:endParaRPr sz="2000" dirty="0"/>
          </a:p>
          <a:p>
            <a:pPr marL="457200" lvl="0" indent="-330200" algn="l" rtl="0">
              <a:lnSpc>
                <a:spcPct val="115000"/>
              </a:lnSpc>
              <a:spcBef>
                <a:spcPts val="0"/>
              </a:spcBef>
              <a:spcAft>
                <a:spcPts val="0"/>
              </a:spcAft>
              <a:buSzPts val="1600"/>
              <a:buChar char="•"/>
            </a:pPr>
            <a:r>
              <a:rPr lang="en-US" sz="2000" dirty="0"/>
              <a:t>for height, weight and BMI estimation.</a:t>
            </a:r>
            <a:endParaRPr sz="2000" dirty="0"/>
          </a:p>
          <a:p>
            <a:pPr marL="457200" lvl="0" indent="-330200" algn="l" rtl="0">
              <a:lnSpc>
                <a:spcPct val="115000"/>
              </a:lnSpc>
              <a:spcBef>
                <a:spcPts val="0"/>
              </a:spcBef>
              <a:spcAft>
                <a:spcPts val="0"/>
              </a:spcAft>
              <a:buSzPts val="1600"/>
              <a:buChar char="•"/>
            </a:pPr>
            <a:r>
              <a:rPr lang="en-US" sz="2000" dirty="0"/>
              <a:t>The web applications can be useful for Gyms , Fitness Trainers and Fitness Apps can use this as a marketing strategy. </a:t>
            </a:r>
            <a:endParaRPr sz="2000" dirty="0"/>
          </a:p>
          <a:p>
            <a:pPr marL="457200" lvl="0" indent="-330200" algn="l" rtl="0">
              <a:lnSpc>
                <a:spcPct val="115000"/>
              </a:lnSpc>
              <a:spcBef>
                <a:spcPts val="0"/>
              </a:spcBef>
              <a:spcAft>
                <a:spcPts val="0"/>
              </a:spcAft>
              <a:buSzPts val="1600"/>
              <a:buChar char="•"/>
            </a:pPr>
            <a:r>
              <a:rPr lang="en-US" sz="2000" dirty="0"/>
              <a:t>We can prompt the potential customers to check their BMI by loading their image and alert the customer about the problems they might have to face due to excess weight and inspire them to join</a:t>
            </a:r>
            <a:endParaRPr sz="2000" dirty="0"/>
          </a:p>
        </p:txBody>
      </p:sp>
      <p:sp>
        <p:nvSpPr>
          <p:cNvPr id="319" name="Google Shape;319;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pPr marL="0" lvl="0" indent="0" algn="r" rtl="0">
                <a:lnSpc>
                  <a:spcPct val="100000"/>
                </a:lnSpc>
                <a:spcBef>
                  <a:spcPts val="0"/>
                </a:spcBef>
                <a:spcAft>
                  <a:spcPts val="0"/>
                </a:spcAft>
                <a:buSzPts val="1200"/>
                <a:buNone/>
              </a:pPr>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7"/>
          <p:cNvSpPr txBox="1">
            <a:spLocks noGrp="1"/>
          </p:cNvSpPr>
          <p:nvPr>
            <p:ph type="body" idx="1"/>
          </p:nvPr>
        </p:nvSpPr>
        <p:spPr>
          <a:xfrm>
            <a:off x="838200" y="1379676"/>
            <a:ext cx="10515600" cy="4797300"/>
          </a:xfrm>
          <a:prstGeom prst="rect">
            <a:avLst/>
          </a:prstGeom>
          <a:noFill/>
          <a:ln>
            <a:noFill/>
          </a:ln>
        </p:spPr>
        <p:txBody>
          <a:bodyPr spcFirstLastPara="1" wrap="square" lIns="91425" tIns="45700" rIns="91425" bIns="45700" anchor="t" anchorCtr="0">
            <a:normAutofit fontScale="92500" lnSpcReduction="20000"/>
          </a:bodyPr>
          <a:lstStyle/>
          <a:p>
            <a:pPr marL="457200" lvl="0" indent="0" algn="l" rtl="0">
              <a:lnSpc>
                <a:spcPct val="90000"/>
              </a:lnSpc>
              <a:spcBef>
                <a:spcPts val="1000"/>
              </a:spcBef>
              <a:spcAft>
                <a:spcPts val="0"/>
              </a:spcAft>
              <a:buSzPct val="121621"/>
              <a:buNone/>
            </a:pPr>
            <a:r>
              <a:rPr lang="en-US" sz="1600" dirty="0"/>
              <a:t>1. MTCNN: https://github.com/ipazc/mtcnn (1, 2) Zhang, K., Zhang, Z., Li, Z., and </a:t>
            </a:r>
            <a:r>
              <a:rPr lang="en-US" sz="1600" dirty="0" err="1"/>
              <a:t>Qiao</a:t>
            </a:r>
            <a:r>
              <a:rPr lang="en-US" sz="1600" dirty="0"/>
              <a:t>, Y. (2016). Joint face detection and alignment using multitask cascaded </a:t>
            </a:r>
            <a:r>
              <a:rPr lang="en-US" sz="1600" dirty="0" err="1"/>
              <a:t>convolutional</a:t>
            </a:r>
            <a:r>
              <a:rPr lang="en-US" sz="1600" dirty="0"/>
              <a:t> networks. IEEE Signal Processing Letters, 23(10):1499–1503.</a:t>
            </a:r>
            <a:endParaRPr sz="1600" dirty="0"/>
          </a:p>
          <a:p>
            <a:pPr marL="457200" lvl="0" indent="0" algn="l" rtl="0">
              <a:lnSpc>
                <a:spcPct val="90000"/>
              </a:lnSpc>
              <a:spcBef>
                <a:spcPts val="1000"/>
              </a:spcBef>
              <a:spcAft>
                <a:spcPts val="0"/>
              </a:spcAft>
              <a:buSzPct val="121621"/>
              <a:buNone/>
            </a:pPr>
            <a:endParaRPr sz="1600" dirty="0"/>
          </a:p>
          <a:p>
            <a:pPr lvl="0" indent="0">
              <a:buSzPct val="121621"/>
              <a:buNone/>
            </a:pPr>
            <a:r>
              <a:rPr lang="en-US" sz="1600" dirty="0"/>
              <a:t>2. </a:t>
            </a:r>
            <a:r>
              <a:rPr lang="en-US" sz="1600" dirty="0" err="1"/>
              <a:t>VGGFace</a:t>
            </a:r>
            <a:r>
              <a:rPr lang="en-US" sz="1600" dirty="0"/>
              <a:t>: </a:t>
            </a:r>
            <a:r>
              <a:rPr lang="en-US" sz="1600" dirty="0">
                <a:solidFill>
                  <a:schemeClr val="tx1"/>
                </a:solidFill>
              </a:rPr>
              <a:t>https://github.com/rcmalli/keras-vggfac</a:t>
            </a:r>
            <a:endParaRPr sz="1600" dirty="0">
              <a:solidFill>
                <a:schemeClr val="tx1"/>
              </a:solidFill>
            </a:endParaRPr>
          </a:p>
          <a:p>
            <a:pPr marL="457200" lvl="0" indent="0" algn="l" rtl="0">
              <a:lnSpc>
                <a:spcPct val="90000"/>
              </a:lnSpc>
              <a:spcBef>
                <a:spcPts val="1000"/>
              </a:spcBef>
              <a:spcAft>
                <a:spcPts val="0"/>
              </a:spcAft>
              <a:buSzPct val="121621"/>
              <a:buNone/>
            </a:pPr>
            <a:endParaRPr sz="1600" dirty="0"/>
          </a:p>
          <a:p>
            <a:pPr marL="457200" lvl="0" indent="0" algn="l" rtl="0">
              <a:lnSpc>
                <a:spcPct val="90000"/>
              </a:lnSpc>
              <a:spcBef>
                <a:spcPts val="1000"/>
              </a:spcBef>
              <a:spcAft>
                <a:spcPts val="0"/>
              </a:spcAft>
              <a:buSzPct val="121621"/>
              <a:buNone/>
            </a:pPr>
            <a:r>
              <a:rPr lang="en-US" sz="1600" dirty="0"/>
              <a:t>3. J. </a:t>
            </a:r>
            <a:r>
              <a:rPr lang="en-US" sz="1600" dirty="0" err="1"/>
              <a:t>Bekios-Calfa</a:t>
            </a:r>
            <a:r>
              <a:rPr lang="en-US" sz="1600" dirty="0"/>
              <a:t>, J. M. </a:t>
            </a:r>
            <a:r>
              <a:rPr lang="en-US" sz="1600" dirty="0" err="1"/>
              <a:t>Buenaposada</a:t>
            </a:r>
            <a:r>
              <a:rPr lang="en-US" sz="1600" dirty="0"/>
              <a:t>, and L. </a:t>
            </a:r>
            <a:r>
              <a:rPr lang="en-US" sz="1600" dirty="0" err="1"/>
              <a:t>Baumela</a:t>
            </a:r>
            <a:r>
              <a:rPr lang="en-US" sz="1600" dirty="0"/>
              <a:t>, “Robust gender recognition by exploiting facial attributes dependencies,” PRL, 2013.</a:t>
            </a:r>
            <a:endParaRPr sz="1600" dirty="0"/>
          </a:p>
          <a:p>
            <a:pPr marL="457200" lvl="0" indent="0" algn="l" rtl="0">
              <a:lnSpc>
                <a:spcPct val="90000"/>
              </a:lnSpc>
              <a:spcBef>
                <a:spcPts val="1000"/>
              </a:spcBef>
              <a:spcAft>
                <a:spcPts val="0"/>
              </a:spcAft>
              <a:buSzPct val="121621"/>
              <a:buNone/>
            </a:pPr>
            <a:r>
              <a:rPr lang="en-US" sz="1600" dirty="0"/>
              <a:t> 2. J. C. </a:t>
            </a:r>
            <a:r>
              <a:rPr lang="en-US" sz="1600" dirty="0" err="1"/>
              <a:t>Klontz</a:t>
            </a:r>
            <a:r>
              <a:rPr lang="en-US" sz="1600" dirty="0"/>
              <a:t> and A. K. Jain, “A case study on unconstrained facial recognition using the </a:t>
            </a:r>
            <a:r>
              <a:rPr lang="en-US" sz="1600" dirty="0" err="1"/>
              <a:t>boston</a:t>
            </a:r>
            <a:r>
              <a:rPr lang="en-US" sz="1600" dirty="0"/>
              <a:t> marathon bombings suspects,” Technical Report, no. MSU-CSE-13-4, 2013 </a:t>
            </a:r>
            <a:endParaRPr sz="1600" dirty="0"/>
          </a:p>
          <a:p>
            <a:pPr marL="457200" lvl="0" indent="0" algn="l" rtl="0">
              <a:lnSpc>
                <a:spcPct val="90000"/>
              </a:lnSpc>
              <a:spcBef>
                <a:spcPts val="1000"/>
              </a:spcBef>
              <a:spcAft>
                <a:spcPts val="0"/>
              </a:spcAft>
              <a:buSzPct val="121621"/>
              <a:buNone/>
            </a:pPr>
            <a:r>
              <a:rPr lang="en-US" sz="1600" dirty="0"/>
              <a:t>3. A. </a:t>
            </a:r>
            <a:r>
              <a:rPr lang="en-US" sz="1600" dirty="0" err="1"/>
              <a:t>Dantcheva</a:t>
            </a:r>
            <a:r>
              <a:rPr lang="en-US" sz="1600" dirty="0"/>
              <a:t>, C. </a:t>
            </a:r>
            <a:r>
              <a:rPr lang="en-US" sz="1600" dirty="0" err="1"/>
              <a:t>Velardo</a:t>
            </a:r>
            <a:r>
              <a:rPr lang="en-US" sz="1600" dirty="0"/>
              <a:t>, A. </a:t>
            </a:r>
            <a:r>
              <a:rPr lang="en-US" sz="1600" dirty="0" err="1"/>
              <a:t>D’angelo</a:t>
            </a:r>
            <a:r>
              <a:rPr lang="en-US" sz="1600" dirty="0"/>
              <a:t>, and J.-L. </a:t>
            </a:r>
            <a:r>
              <a:rPr lang="en-US" sz="1600" dirty="0" err="1"/>
              <a:t>Dugelay</a:t>
            </a:r>
            <a:r>
              <a:rPr lang="en-US" sz="1600" dirty="0"/>
              <a:t>, “Bag of soft biometrics for person identification,” Multimedia Tools and Applications, vol. 51, no. 2, pp. 739–777, 2011.</a:t>
            </a:r>
            <a:endParaRPr sz="1600" dirty="0"/>
          </a:p>
          <a:p>
            <a:pPr marL="457200" lvl="0" indent="0" algn="l" rtl="0">
              <a:lnSpc>
                <a:spcPct val="90000"/>
              </a:lnSpc>
              <a:spcBef>
                <a:spcPts val="1000"/>
              </a:spcBef>
              <a:spcAft>
                <a:spcPts val="0"/>
              </a:spcAft>
              <a:buSzPct val="121621"/>
              <a:buNone/>
            </a:pPr>
            <a:r>
              <a:rPr lang="en-US" sz="1600" dirty="0"/>
              <a:t> 4. L. </a:t>
            </a:r>
            <a:r>
              <a:rPr lang="en-US" sz="1600" dirty="0" err="1"/>
              <a:t>Wen</a:t>
            </a:r>
            <a:r>
              <a:rPr lang="en-US" sz="1600" dirty="0"/>
              <a:t> and G.-D. </a:t>
            </a:r>
            <a:r>
              <a:rPr lang="en-US" sz="1600" dirty="0" err="1"/>
              <a:t>Guo</a:t>
            </a:r>
            <a:r>
              <a:rPr lang="en-US" sz="1600" dirty="0"/>
              <a:t>, “A computational approach to body mass index prediction from face images,” Image and Vision Computing, vol. 31, no. 5, pp. 392–400, 2013. </a:t>
            </a:r>
            <a:endParaRPr sz="1600" dirty="0"/>
          </a:p>
          <a:p>
            <a:pPr marL="457200" lvl="0" indent="0" algn="l" rtl="0">
              <a:lnSpc>
                <a:spcPct val="90000"/>
              </a:lnSpc>
              <a:spcBef>
                <a:spcPts val="1000"/>
              </a:spcBef>
              <a:spcAft>
                <a:spcPts val="0"/>
              </a:spcAft>
              <a:buSzPct val="121621"/>
              <a:buNone/>
            </a:pPr>
            <a:r>
              <a:rPr lang="en-US" sz="1600" dirty="0"/>
              <a:t>5. A. </a:t>
            </a:r>
            <a:r>
              <a:rPr lang="en-US" sz="1600" dirty="0" err="1"/>
              <a:t>Dantcheva</a:t>
            </a:r>
            <a:r>
              <a:rPr lang="en-US" sz="1600" dirty="0"/>
              <a:t>, P. </a:t>
            </a:r>
            <a:r>
              <a:rPr lang="en-US" sz="1600" dirty="0" err="1"/>
              <a:t>Bilinski</a:t>
            </a:r>
            <a:r>
              <a:rPr lang="en-US" sz="1600" dirty="0"/>
              <a:t>, F. Bremond, "Show me your face and I will tell you your height, weight and body mass index," Proc. of 24th IAPR International Conference on Pattern Recognition (ICPR), (Beijing, China), August 2018. </a:t>
            </a:r>
            <a:endParaRPr sz="1600" dirty="0"/>
          </a:p>
          <a:p>
            <a:pPr marL="457200" lvl="0" indent="0" algn="l" rtl="0">
              <a:lnSpc>
                <a:spcPct val="90000"/>
              </a:lnSpc>
              <a:spcBef>
                <a:spcPts val="1000"/>
              </a:spcBef>
              <a:spcAft>
                <a:spcPts val="0"/>
              </a:spcAft>
              <a:buSzPct val="121621"/>
              <a:buNone/>
            </a:pPr>
            <a:r>
              <a:rPr lang="en-US" sz="1600" dirty="0"/>
              <a:t>6. K. He, X. Zhang, S. </a:t>
            </a:r>
            <a:r>
              <a:rPr lang="en-US" sz="1600" dirty="0" err="1"/>
              <a:t>Ren</a:t>
            </a:r>
            <a:r>
              <a:rPr lang="en-US" sz="1600" dirty="0"/>
              <a:t>, and J. Sun, “Deep residual learning for image recognition,” in Proceedings of the IEEE conference on computer vision and pattern recognition, 2016, pp. 770–778. </a:t>
            </a:r>
            <a:endParaRPr sz="1600" dirty="0"/>
          </a:p>
          <a:p>
            <a:pPr marL="457200" lvl="0" indent="0" algn="l" rtl="0">
              <a:lnSpc>
                <a:spcPct val="90000"/>
              </a:lnSpc>
              <a:spcBef>
                <a:spcPts val="1000"/>
              </a:spcBef>
              <a:spcAft>
                <a:spcPts val="0"/>
              </a:spcAft>
              <a:buSzPct val="121621"/>
              <a:buNone/>
            </a:pPr>
            <a:r>
              <a:rPr lang="en-US" sz="1600" dirty="0"/>
              <a:t>7. “Using Computer Vision to Infer Body Mass Index on Social Media”, by </a:t>
            </a:r>
            <a:r>
              <a:rPr lang="en-US" sz="1600" dirty="0" err="1"/>
              <a:t>Enes</a:t>
            </a:r>
            <a:r>
              <a:rPr lang="en-US" sz="1600" dirty="0"/>
              <a:t> </a:t>
            </a:r>
            <a:r>
              <a:rPr lang="en-US" sz="1600" dirty="0" err="1"/>
              <a:t>Kocabey</a:t>
            </a:r>
            <a:r>
              <a:rPr lang="en-US" sz="1600" dirty="0"/>
              <a:t>, Mustafa </a:t>
            </a:r>
            <a:r>
              <a:rPr lang="en-US" sz="1600" dirty="0" err="1"/>
              <a:t>Camurcu</a:t>
            </a:r>
            <a:r>
              <a:rPr lang="en-US" sz="1600" dirty="0"/>
              <a:t>, </a:t>
            </a:r>
            <a:r>
              <a:rPr lang="en-US" sz="1600" dirty="0" err="1"/>
              <a:t>Ferda</a:t>
            </a:r>
            <a:r>
              <a:rPr lang="en-US" sz="1600" dirty="0"/>
              <a:t> </a:t>
            </a:r>
            <a:r>
              <a:rPr lang="en-US" sz="1600" dirty="0" err="1"/>
              <a:t>Ofli</a:t>
            </a:r>
            <a:r>
              <a:rPr lang="en-US" sz="1600" dirty="0"/>
              <a:t>, Yusuf </a:t>
            </a:r>
            <a:r>
              <a:rPr lang="en-US" sz="1600" dirty="0" err="1"/>
              <a:t>Aytar</a:t>
            </a:r>
            <a:r>
              <a:rPr lang="en-US" sz="1600" dirty="0"/>
              <a:t>, Javier Marin, Antonio </a:t>
            </a:r>
            <a:r>
              <a:rPr lang="en-US" sz="1600" dirty="0" err="1"/>
              <a:t>Torralba</a:t>
            </a:r>
            <a:r>
              <a:rPr lang="en-US" sz="1600" dirty="0"/>
              <a:t>, Ingmar Weber at ICWSM'17.</a:t>
            </a:r>
            <a:endParaRPr sz="1600" dirty="0"/>
          </a:p>
          <a:p>
            <a:pPr marL="457200" lvl="0" indent="0" algn="l" rtl="0">
              <a:lnSpc>
                <a:spcPct val="90000"/>
              </a:lnSpc>
              <a:spcBef>
                <a:spcPts val="1000"/>
              </a:spcBef>
              <a:spcAft>
                <a:spcPts val="0"/>
              </a:spcAft>
              <a:buSzPct val="69498"/>
              <a:buNone/>
            </a:pPr>
            <a:endParaRPr dirty="0"/>
          </a:p>
        </p:txBody>
      </p:sp>
      <p:sp>
        <p:nvSpPr>
          <p:cNvPr id="325" name="Google Shape;325;p37"/>
          <p:cNvSpPr txBox="1">
            <a:spLocks noGrp="1"/>
          </p:cNvSpPr>
          <p:nvPr>
            <p:ph type="title"/>
          </p:nvPr>
        </p:nvSpPr>
        <p:spPr>
          <a:xfrm>
            <a:off x="838200" y="365125"/>
            <a:ext cx="10515600" cy="4509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Calibri"/>
              <a:buNone/>
            </a:pPr>
            <a:r>
              <a:rPr lang="en-US" dirty="0"/>
              <a:t>References:</a:t>
            </a:r>
            <a:endParaRPr dirty="0"/>
          </a:p>
        </p:txBody>
      </p:sp>
      <p:sp>
        <p:nvSpPr>
          <p:cNvPr id="326" name="Google Shape;326;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pPr marL="0" lvl="0" indent="0" algn="r" rtl="0">
                <a:lnSpc>
                  <a:spcPct val="100000"/>
                </a:lnSpc>
                <a:spcBef>
                  <a:spcPts val="0"/>
                </a:spcBef>
                <a:spcAft>
                  <a:spcPts val="0"/>
                </a:spcAft>
                <a:buSzPts val="1200"/>
                <a:buNone/>
              </a:pPr>
              <a:t>23</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Introduction to Project:</a:t>
            </a:r>
            <a:endParaRPr/>
          </a:p>
        </p:txBody>
      </p:sp>
      <p:sp>
        <p:nvSpPr>
          <p:cNvPr id="119" name="Google Shape;119;p16"/>
          <p:cNvSpPr txBox="1">
            <a:spLocks noGrp="1"/>
          </p:cNvSpPr>
          <p:nvPr>
            <p:ph type="body" idx="1"/>
          </p:nvPr>
        </p:nvSpPr>
        <p:spPr>
          <a:xfrm>
            <a:off x="838200" y="1511929"/>
            <a:ext cx="10515600" cy="4844296"/>
          </a:xfrm>
          <a:prstGeom prst="rect">
            <a:avLst/>
          </a:prstGeom>
          <a:noFill/>
          <a:ln>
            <a:noFill/>
          </a:ln>
        </p:spPr>
        <p:txBody>
          <a:bodyPr spcFirstLastPara="1" wrap="square" lIns="91425" tIns="45700" rIns="91425" bIns="45700" anchor="t" anchorCtr="0">
            <a:noAutofit/>
          </a:bodyPr>
          <a:lstStyle/>
          <a:p>
            <a:pPr marL="457200" lvl="0" indent="0" algn="l" rtl="0">
              <a:lnSpc>
                <a:spcPct val="90000"/>
              </a:lnSpc>
              <a:spcBef>
                <a:spcPts val="0"/>
              </a:spcBef>
              <a:spcAft>
                <a:spcPts val="0"/>
              </a:spcAft>
              <a:buSzPts val="1800"/>
              <a:buNone/>
            </a:pPr>
            <a:r>
              <a:rPr lang="en-US" dirty="0"/>
              <a:t>The majority of people don't know how to calculate BMI or find it difficult to calculate their BMI daily and don't know whether they are healthy or not. </a:t>
            </a:r>
            <a:endParaRPr dirty="0"/>
          </a:p>
          <a:p>
            <a:pPr marL="457200" lvl="0" indent="0" algn="l" rtl="0">
              <a:lnSpc>
                <a:spcPct val="90000"/>
              </a:lnSpc>
              <a:spcBef>
                <a:spcPts val="0"/>
              </a:spcBef>
              <a:spcAft>
                <a:spcPts val="0"/>
              </a:spcAft>
              <a:buSzPts val="1800"/>
              <a:buNone/>
            </a:pPr>
            <a:endParaRPr dirty="0"/>
          </a:p>
          <a:p>
            <a:pPr marL="457200" lvl="0" indent="0" algn="l" rtl="0">
              <a:lnSpc>
                <a:spcPct val="90000"/>
              </a:lnSpc>
              <a:spcBef>
                <a:spcPts val="0"/>
              </a:spcBef>
              <a:spcAft>
                <a:spcPts val="0"/>
              </a:spcAft>
              <a:buSzPts val="1800"/>
              <a:buNone/>
            </a:pPr>
            <a:r>
              <a:rPr lang="en-US" dirty="0"/>
              <a:t>Together using a person’s gender, age and weight stats that can influence on many aspects of their life. It can affect their health as having a high BMI is linked to increased risk of both cardio stroke and diabetes</a:t>
            </a:r>
            <a:endParaRPr dirty="0"/>
          </a:p>
          <a:p>
            <a:pPr marL="457200" lvl="0" indent="0" algn="l" rtl="0">
              <a:lnSpc>
                <a:spcPct val="90000"/>
              </a:lnSpc>
              <a:spcBef>
                <a:spcPts val="0"/>
              </a:spcBef>
              <a:spcAft>
                <a:spcPts val="0"/>
              </a:spcAft>
              <a:buSzPts val="1800"/>
              <a:buNone/>
            </a:pPr>
            <a:endParaRPr dirty="0"/>
          </a:p>
          <a:p>
            <a:pPr marL="457200" lvl="0" indent="0" algn="l" rtl="0">
              <a:lnSpc>
                <a:spcPct val="90000"/>
              </a:lnSpc>
              <a:spcBef>
                <a:spcPts val="0"/>
              </a:spcBef>
              <a:spcAft>
                <a:spcPts val="0"/>
              </a:spcAft>
              <a:buSzPts val="1800"/>
              <a:buNone/>
            </a:pPr>
            <a:r>
              <a:rPr lang="en-US" dirty="0"/>
              <a:t>The human face exhibits information pertaining to identity, a person’s disposition, as well as attributes such as gender, age and ethnicity. Biometric emphasis has predominantly been placed on facial recognition.</a:t>
            </a:r>
            <a:endParaRPr dirty="0"/>
          </a:p>
        </p:txBody>
      </p:sp>
      <p:sp>
        <p:nvSpPr>
          <p:cNvPr id="120" name="Google Shape;120;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pPr marL="0" lvl="0" indent="0" algn="r" rtl="0">
                <a:lnSpc>
                  <a:spcPct val="100000"/>
                </a:lnSpc>
                <a:spcBef>
                  <a:spcPts val="0"/>
                </a:spcBef>
                <a:spcAft>
                  <a:spcPts val="0"/>
                </a:spcAft>
                <a:buSzPts val="1200"/>
                <a:buNone/>
              </a:pPr>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Introduction to Project:</a:t>
            </a:r>
            <a:endParaRPr/>
          </a:p>
          <a:p>
            <a:pPr marL="0" lvl="0" indent="0" algn="l" rtl="0">
              <a:lnSpc>
                <a:spcPct val="90000"/>
              </a:lnSpc>
              <a:spcBef>
                <a:spcPts val="0"/>
              </a:spcBef>
              <a:spcAft>
                <a:spcPts val="0"/>
              </a:spcAft>
              <a:buSzPts val="1800"/>
              <a:buNone/>
            </a:pPr>
            <a:endParaRPr/>
          </a:p>
        </p:txBody>
      </p:sp>
      <p:sp>
        <p:nvSpPr>
          <p:cNvPr id="127" name="Google Shape;127;p1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457200" lvl="0" indent="0" algn="l" rtl="0">
              <a:lnSpc>
                <a:spcPct val="90000"/>
              </a:lnSpc>
              <a:spcBef>
                <a:spcPts val="0"/>
              </a:spcBef>
              <a:spcAft>
                <a:spcPts val="0"/>
              </a:spcAft>
              <a:buSzPts val="1800"/>
              <a:buNone/>
            </a:pPr>
            <a:r>
              <a:rPr lang="en-US"/>
              <a:t>The attributes such as gender, age, height and weight  gaining popularity due to semantic interpretation, like they can show you description which can understandable for people</a:t>
            </a:r>
            <a:endParaRPr/>
          </a:p>
          <a:p>
            <a:pPr marL="457200" lvl="0" indent="0" algn="l" rtl="0">
              <a:lnSpc>
                <a:spcPct val="90000"/>
              </a:lnSpc>
              <a:spcBef>
                <a:spcPts val="0"/>
              </a:spcBef>
              <a:spcAft>
                <a:spcPts val="0"/>
              </a:spcAft>
              <a:buSzPts val="1800"/>
              <a:buNone/>
            </a:pPr>
            <a:r>
              <a:rPr lang="en-US"/>
              <a:t>example, describing -old, -male, -short.</a:t>
            </a:r>
            <a:endParaRPr/>
          </a:p>
          <a:p>
            <a:pPr marL="457200" lvl="0" indent="0" algn="l" rtl="0">
              <a:lnSpc>
                <a:spcPct val="90000"/>
              </a:lnSpc>
              <a:spcBef>
                <a:spcPts val="0"/>
              </a:spcBef>
              <a:spcAft>
                <a:spcPts val="0"/>
              </a:spcAft>
              <a:buSzPts val="1800"/>
              <a:buNone/>
            </a:pPr>
            <a:endParaRPr/>
          </a:p>
          <a:p>
            <a:pPr marL="457200" lvl="0" indent="0" algn="l" rtl="0">
              <a:lnSpc>
                <a:spcPct val="90000"/>
              </a:lnSpc>
              <a:spcBef>
                <a:spcPts val="0"/>
              </a:spcBef>
              <a:spcAft>
                <a:spcPts val="0"/>
              </a:spcAft>
              <a:buClr>
                <a:schemeClr val="dk1"/>
              </a:buClr>
              <a:buSzPts val="1100"/>
              <a:buFont typeface="Arial"/>
              <a:buNone/>
            </a:pPr>
            <a:r>
              <a:rPr lang="en-US"/>
              <a:t>Many health problems arise if a person is obese so if a person can estimate their BMI by just uploading their photo, they will be able to know about their health and focus on improving their health .</a:t>
            </a:r>
            <a:endParaRPr/>
          </a:p>
        </p:txBody>
      </p:sp>
      <p:sp>
        <p:nvSpPr>
          <p:cNvPr id="128" name="Google Shape;128;p1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838200" y="185426"/>
            <a:ext cx="10515600" cy="1095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Problem Formulation:</a:t>
            </a:r>
            <a:endParaRPr/>
          </a:p>
        </p:txBody>
      </p:sp>
      <p:sp>
        <p:nvSpPr>
          <p:cNvPr id="134" name="Google Shape;134;p18"/>
          <p:cNvSpPr txBox="1">
            <a:spLocks noGrp="1"/>
          </p:cNvSpPr>
          <p:nvPr>
            <p:ph type="body" idx="1"/>
          </p:nvPr>
        </p:nvSpPr>
        <p:spPr>
          <a:xfrm>
            <a:off x="838200" y="1158925"/>
            <a:ext cx="10515600" cy="53310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dirty="0"/>
              <a:t>1:Preprocessing </a:t>
            </a:r>
            <a:endParaRPr dirty="0"/>
          </a:p>
          <a:p>
            <a:pPr marL="457200" lvl="0" indent="0" algn="l" rtl="0">
              <a:lnSpc>
                <a:spcPct val="90000"/>
              </a:lnSpc>
              <a:spcBef>
                <a:spcPts val="0"/>
              </a:spcBef>
              <a:spcAft>
                <a:spcPts val="0"/>
              </a:spcAft>
              <a:buSzPts val="1800"/>
              <a:buNone/>
            </a:pPr>
            <a:r>
              <a:rPr lang="en-US" dirty="0"/>
              <a:t>   Input preprocessing pipeline:</a:t>
            </a:r>
            <a:endParaRPr dirty="0"/>
          </a:p>
          <a:p>
            <a:pPr marL="457200" lvl="0" indent="0" algn="l" rtl="0">
              <a:lnSpc>
                <a:spcPct val="90000"/>
              </a:lnSpc>
              <a:spcBef>
                <a:spcPts val="0"/>
              </a:spcBef>
              <a:spcAft>
                <a:spcPts val="0"/>
              </a:spcAft>
              <a:buSzPts val="1800"/>
              <a:buNone/>
            </a:pPr>
            <a:r>
              <a:rPr lang="en-US" dirty="0"/>
              <a:t> loads image to resize and convert an array to create feature model </a:t>
            </a:r>
            <a:endParaRPr dirty="0"/>
          </a:p>
          <a:p>
            <a:pPr marL="457200" lvl="0" indent="0" algn="l" rtl="0">
              <a:lnSpc>
                <a:spcPct val="90000"/>
              </a:lnSpc>
              <a:spcBef>
                <a:spcPts val="0"/>
              </a:spcBef>
              <a:spcAft>
                <a:spcPts val="0"/>
              </a:spcAft>
              <a:buSzPts val="1800"/>
              <a:buNone/>
            </a:pPr>
            <a:r>
              <a:rPr lang="en-US" dirty="0"/>
              <a:t> labeling  BMI, Age, Gender</a:t>
            </a:r>
            <a:endParaRPr dirty="0"/>
          </a:p>
          <a:p>
            <a:pPr marL="457200" lvl="0" indent="0" algn="l" rtl="0">
              <a:lnSpc>
                <a:spcPct val="90000"/>
              </a:lnSpc>
              <a:spcBef>
                <a:spcPts val="0"/>
              </a:spcBef>
              <a:spcAft>
                <a:spcPts val="0"/>
              </a:spcAft>
              <a:buSzPts val="1800"/>
              <a:buNone/>
            </a:pPr>
            <a:r>
              <a:rPr lang="en-US" dirty="0"/>
              <a:t> create models for random sample which  generate fitting models </a:t>
            </a:r>
            <a:endParaRPr dirty="0"/>
          </a:p>
          <a:p>
            <a:pPr marL="0" lvl="0" indent="0" algn="l" rtl="0">
              <a:lnSpc>
                <a:spcPct val="90000"/>
              </a:lnSpc>
              <a:spcBef>
                <a:spcPts val="0"/>
              </a:spcBef>
              <a:spcAft>
                <a:spcPts val="0"/>
              </a:spcAft>
              <a:buSzPts val="1800"/>
              <a:buNone/>
            </a:pPr>
            <a:endParaRPr dirty="0"/>
          </a:p>
          <a:p>
            <a:pPr marL="0" lvl="0" indent="0" algn="l" rtl="0">
              <a:lnSpc>
                <a:spcPct val="90000"/>
              </a:lnSpc>
              <a:spcBef>
                <a:spcPts val="0"/>
              </a:spcBef>
              <a:spcAft>
                <a:spcPts val="0"/>
              </a:spcAft>
              <a:buSzPts val="1800"/>
              <a:buNone/>
            </a:pPr>
            <a:r>
              <a:rPr lang="en-US" dirty="0"/>
              <a:t>2: MTCNN face detector (MTCNN):</a:t>
            </a:r>
            <a:endParaRPr dirty="0"/>
          </a:p>
          <a:p>
            <a:pPr marL="0" lvl="0" indent="0" algn="l" rtl="0">
              <a:lnSpc>
                <a:spcPct val="90000"/>
              </a:lnSpc>
              <a:spcBef>
                <a:spcPts val="0"/>
              </a:spcBef>
              <a:spcAft>
                <a:spcPts val="0"/>
              </a:spcAft>
              <a:buSzPts val="1800"/>
              <a:buNone/>
            </a:pPr>
            <a:r>
              <a:rPr lang="en-US" dirty="0"/>
              <a:t>      alignment: train data to crop face and detect faces  </a:t>
            </a:r>
            <a:endParaRPr dirty="0"/>
          </a:p>
          <a:p>
            <a:pPr marL="0" lvl="0" indent="0" algn="l" rtl="0">
              <a:lnSpc>
                <a:spcPct val="90000"/>
              </a:lnSpc>
              <a:spcBef>
                <a:spcPts val="0"/>
              </a:spcBef>
              <a:spcAft>
                <a:spcPts val="0"/>
              </a:spcAft>
              <a:buSzPts val="1800"/>
              <a:buNone/>
            </a:pPr>
            <a:r>
              <a:rPr lang="en-US" dirty="0"/>
              <a:t>      to make predictions </a:t>
            </a:r>
            <a:endParaRPr dirty="0"/>
          </a:p>
          <a:p>
            <a:pPr marL="0" lvl="0" indent="0" algn="l" rtl="0">
              <a:lnSpc>
                <a:spcPct val="90000"/>
              </a:lnSpc>
              <a:spcBef>
                <a:spcPts val="0"/>
              </a:spcBef>
              <a:spcAft>
                <a:spcPts val="0"/>
              </a:spcAft>
              <a:buSzPts val="1800"/>
              <a:buNone/>
            </a:pPr>
            <a:endParaRPr dirty="0"/>
          </a:p>
          <a:p>
            <a:pPr marL="0" lvl="0" indent="0" algn="l" rtl="0">
              <a:lnSpc>
                <a:spcPct val="90000"/>
              </a:lnSpc>
              <a:spcBef>
                <a:spcPts val="0"/>
              </a:spcBef>
              <a:spcAft>
                <a:spcPts val="0"/>
              </a:spcAft>
              <a:buClr>
                <a:schemeClr val="dk1"/>
              </a:buClr>
              <a:buSzPts val="1100"/>
              <a:buFont typeface="Arial"/>
              <a:buNone/>
            </a:pPr>
            <a:r>
              <a:rPr lang="en-US" dirty="0"/>
              <a:t>3:VGGFace face prediction (</a:t>
            </a:r>
            <a:r>
              <a:rPr lang="en-US" dirty="0" err="1"/>
              <a:t>VGGFace</a:t>
            </a:r>
            <a:r>
              <a:rPr lang="en-US" dirty="0"/>
              <a:t>): with transfer learning and   </a:t>
            </a:r>
            <a:endParaRPr dirty="0"/>
          </a:p>
          <a:p>
            <a:pPr marL="0" lvl="0" indent="0" algn="l" rtl="0">
              <a:lnSpc>
                <a:spcPct val="90000"/>
              </a:lnSpc>
              <a:spcBef>
                <a:spcPts val="0"/>
              </a:spcBef>
              <a:spcAft>
                <a:spcPts val="0"/>
              </a:spcAft>
              <a:buClr>
                <a:schemeClr val="dk1"/>
              </a:buClr>
              <a:buSzPts val="1100"/>
              <a:buFont typeface="Arial"/>
              <a:buNone/>
            </a:pPr>
            <a:r>
              <a:rPr lang="en-US" dirty="0"/>
              <a:t>    VGG16 multi tasking to learn multiple tasks here we combine 3 tasks  </a:t>
            </a:r>
            <a:endParaRPr dirty="0"/>
          </a:p>
          <a:p>
            <a:pPr marL="0" lvl="0" indent="0" algn="l" rtl="0">
              <a:lnSpc>
                <a:spcPct val="90000"/>
              </a:lnSpc>
              <a:spcBef>
                <a:spcPts val="0"/>
              </a:spcBef>
              <a:spcAft>
                <a:spcPts val="0"/>
              </a:spcAft>
              <a:buClr>
                <a:schemeClr val="dk1"/>
              </a:buClr>
              <a:buSzPts val="1100"/>
              <a:buFont typeface="Arial"/>
              <a:buNone/>
            </a:pPr>
            <a:r>
              <a:rPr lang="en-US" dirty="0"/>
              <a:t>    together from </a:t>
            </a:r>
            <a:r>
              <a:rPr lang="en-US" dirty="0" err="1"/>
              <a:t>keras</a:t>
            </a:r>
            <a:endParaRPr dirty="0"/>
          </a:p>
        </p:txBody>
      </p:sp>
      <p:sp>
        <p:nvSpPr>
          <p:cNvPr id="135" name="Google Shape;135;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pPr marL="0" lvl="0" indent="0" algn="r" rtl="0">
                <a:lnSpc>
                  <a:spcPct val="100000"/>
                </a:lnSpc>
                <a:spcBef>
                  <a:spcPts val="0"/>
                </a:spcBef>
                <a:spcAft>
                  <a:spcPts val="0"/>
                </a:spcAft>
                <a:buSzPts val="1200"/>
                <a:buNone/>
              </a:pPr>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9"/>
          <p:cNvSpPr txBox="1">
            <a:spLocks noGrp="1"/>
          </p:cNvSpPr>
          <p:nvPr>
            <p:ph type="title"/>
          </p:nvPr>
        </p:nvSpPr>
        <p:spPr>
          <a:xfrm>
            <a:off x="838200" y="365125"/>
            <a:ext cx="10515600" cy="10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100000"/>
              <a:buFont typeface="Calibri"/>
              <a:buNone/>
            </a:pPr>
            <a:r>
              <a:rPr lang="en-US" dirty="0"/>
              <a:t>Problem Formulation:</a:t>
            </a:r>
            <a:endParaRPr dirty="0"/>
          </a:p>
          <a:p>
            <a:pPr marL="0" lvl="0" indent="0" algn="l" rtl="0">
              <a:lnSpc>
                <a:spcPct val="90000"/>
              </a:lnSpc>
              <a:spcBef>
                <a:spcPts val="0"/>
              </a:spcBef>
              <a:spcAft>
                <a:spcPts val="0"/>
              </a:spcAft>
              <a:buSzPct val="45454"/>
              <a:buNone/>
            </a:pPr>
            <a:endParaRPr dirty="0"/>
          </a:p>
        </p:txBody>
      </p:sp>
      <p:sp>
        <p:nvSpPr>
          <p:cNvPr id="142" name="Google Shape;142;p19"/>
          <p:cNvSpPr txBox="1">
            <a:spLocks noGrp="1"/>
          </p:cNvSpPr>
          <p:nvPr>
            <p:ph type="body" idx="1"/>
          </p:nvPr>
        </p:nvSpPr>
        <p:spPr>
          <a:xfrm>
            <a:off x="463575" y="1089400"/>
            <a:ext cx="10890300" cy="50874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1800"/>
              <a:buNone/>
            </a:pPr>
            <a:r>
              <a:rPr lang="en-US" dirty="0"/>
              <a:t>4.   Training regression models and finding out the best one.</a:t>
            </a:r>
            <a:endParaRPr dirty="0"/>
          </a:p>
          <a:p>
            <a:pPr marL="0" lvl="0" indent="0" algn="l" rtl="0">
              <a:lnSpc>
                <a:spcPct val="90000"/>
              </a:lnSpc>
              <a:spcBef>
                <a:spcPts val="0"/>
              </a:spcBef>
              <a:spcAft>
                <a:spcPts val="0"/>
              </a:spcAft>
              <a:buSzPts val="1800"/>
              <a:buNone/>
            </a:pPr>
            <a:r>
              <a:rPr lang="en-US" dirty="0"/>
              <a:t>   </a:t>
            </a:r>
            <a:endParaRPr dirty="0"/>
          </a:p>
          <a:p>
            <a:pPr marL="0" lvl="0" indent="0" algn="l" rtl="0">
              <a:lnSpc>
                <a:spcPct val="90000"/>
              </a:lnSpc>
              <a:spcBef>
                <a:spcPts val="0"/>
              </a:spcBef>
              <a:spcAft>
                <a:spcPts val="0"/>
              </a:spcAft>
              <a:buSzPts val="1800"/>
              <a:buNone/>
            </a:pPr>
            <a:r>
              <a:rPr lang="en-US" dirty="0"/>
              <a:t>     Used python face recognition library ResNet-34 but with fewer layers </a:t>
            </a:r>
            <a:endParaRPr dirty="0"/>
          </a:p>
          <a:p>
            <a:pPr marL="0" lvl="0" indent="0" algn="l" rtl="0">
              <a:lnSpc>
                <a:spcPct val="90000"/>
              </a:lnSpc>
              <a:spcBef>
                <a:spcPts val="0"/>
              </a:spcBef>
              <a:spcAft>
                <a:spcPts val="0"/>
              </a:spcAft>
              <a:buSzPts val="1800"/>
              <a:buNone/>
            </a:pPr>
            <a:r>
              <a:rPr lang="en-US" dirty="0"/>
              <a:t>     and the number of filters reduced by half. </a:t>
            </a:r>
            <a:endParaRPr dirty="0"/>
          </a:p>
          <a:p>
            <a:pPr marL="0" lvl="0" indent="0" algn="l" rtl="0">
              <a:lnSpc>
                <a:spcPct val="90000"/>
              </a:lnSpc>
              <a:spcBef>
                <a:spcPts val="0"/>
              </a:spcBef>
              <a:spcAft>
                <a:spcPts val="0"/>
              </a:spcAft>
              <a:buSzPts val="1800"/>
              <a:buNone/>
            </a:pPr>
            <a:r>
              <a:rPr lang="en-US" dirty="0"/>
              <a:t>     It maps a “face” into a feature vector  which can comprise various  </a:t>
            </a:r>
            <a:endParaRPr dirty="0"/>
          </a:p>
          <a:p>
            <a:pPr marL="0" lvl="0" indent="0" algn="l" rtl="0">
              <a:lnSpc>
                <a:spcPct val="90000"/>
              </a:lnSpc>
              <a:spcBef>
                <a:spcPts val="0"/>
              </a:spcBef>
              <a:spcAft>
                <a:spcPts val="0"/>
              </a:spcAft>
              <a:buSzPts val="1800"/>
              <a:buNone/>
            </a:pPr>
            <a:r>
              <a:rPr lang="en-US" dirty="0"/>
              <a:t>     Features like : facial-Height, Width ,color, lips width, nose height </a:t>
            </a:r>
            <a:endParaRPr dirty="0"/>
          </a:p>
          <a:p>
            <a:pPr marL="0" lvl="0" indent="0" algn="l" rtl="0">
              <a:lnSpc>
                <a:spcPct val="90000"/>
              </a:lnSpc>
              <a:spcBef>
                <a:spcPts val="0"/>
              </a:spcBef>
              <a:spcAft>
                <a:spcPts val="0"/>
              </a:spcAft>
              <a:buSzPts val="1800"/>
              <a:buNone/>
            </a:pPr>
            <a:r>
              <a:rPr lang="en-US" dirty="0"/>
              <a:t>     These detected faces are provided as input to regression models.</a:t>
            </a:r>
            <a:endParaRPr dirty="0"/>
          </a:p>
          <a:p>
            <a:pPr marL="0" lvl="0" indent="0" algn="l" rtl="0">
              <a:lnSpc>
                <a:spcPct val="90000"/>
              </a:lnSpc>
              <a:spcBef>
                <a:spcPts val="0"/>
              </a:spcBef>
              <a:spcAft>
                <a:spcPts val="0"/>
              </a:spcAft>
              <a:buSzPts val="1800"/>
              <a:buNone/>
            </a:pPr>
            <a:endParaRPr dirty="0"/>
          </a:p>
          <a:p>
            <a:pPr marL="0" lvl="0" indent="0" algn="l" rtl="0">
              <a:lnSpc>
                <a:spcPct val="90000"/>
              </a:lnSpc>
              <a:spcBef>
                <a:spcPts val="0"/>
              </a:spcBef>
              <a:spcAft>
                <a:spcPts val="0"/>
              </a:spcAft>
              <a:buSzPts val="1800"/>
              <a:buNone/>
            </a:pPr>
            <a:r>
              <a:rPr lang="en-US" dirty="0"/>
              <a:t>5.  Web application: Using anvil platform to connect python notebook</a:t>
            </a:r>
            <a:endParaRPr dirty="0"/>
          </a:p>
          <a:p>
            <a:pPr marL="0" lvl="0" indent="0" algn="l" rtl="0">
              <a:lnSpc>
                <a:spcPct val="90000"/>
              </a:lnSpc>
              <a:spcBef>
                <a:spcPts val="0"/>
              </a:spcBef>
              <a:spcAft>
                <a:spcPts val="0"/>
              </a:spcAft>
              <a:buSzPts val="1800"/>
              <a:buNone/>
            </a:pPr>
            <a:r>
              <a:rPr lang="en-US" dirty="0"/>
              <a:t>     to upload image to test and call the trained model to predict and   </a:t>
            </a:r>
            <a:endParaRPr dirty="0"/>
          </a:p>
          <a:p>
            <a:pPr marL="0" lvl="0" indent="0" algn="l" rtl="0">
              <a:lnSpc>
                <a:spcPct val="90000"/>
              </a:lnSpc>
              <a:spcBef>
                <a:spcPts val="0"/>
              </a:spcBef>
              <a:spcAft>
                <a:spcPts val="0"/>
              </a:spcAft>
              <a:buSzPts val="1800"/>
              <a:buNone/>
            </a:pPr>
            <a:r>
              <a:rPr lang="en-US" dirty="0"/>
              <a:t>     display</a:t>
            </a:r>
            <a:endParaRPr dirty="0"/>
          </a:p>
        </p:txBody>
      </p:sp>
      <p:sp>
        <p:nvSpPr>
          <p:cNvPr id="143" name="Google Shape;143;p1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Objectives:</a:t>
            </a:r>
            <a:endParaRPr/>
          </a:p>
        </p:txBody>
      </p:sp>
      <p:sp>
        <p:nvSpPr>
          <p:cNvPr id="149" name="Google Shape;149;p2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0" lvl="0" indent="0" algn="l" rtl="0">
              <a:lnSpc>
                <a:spcPct val="115000"/>
              </a:lnSpc>
              <a:spcBef>
                <a:spcPts val="0"/>
              </a:spcBef>
              <a:spcAft>
                <a:spcPts val="0"/>
              </a:spcAft>
              <a:buSzPts val="1800"/>
              <a:buNone/>
            </a:pPr>
            <a:r>
              <a:rPr lang="en-US"/>
              <a:t>1.To apply Data Image Pre-processing Operations.​ To apply Facial </a:t>
            </a:r>
            <a:endParaRPr/>
          </a:p>
          <a:p>
            <a:pPr marL="0" lvl="0" indent="0" algn="l" rtl="0">
              <a:lnSpc>
                <a:spcPct val="115000"/>
              </a:lnSpc>
              <a:spcBef>
                <a:spcPts val="0"/>
              </a:spcBef>
              <a:spcAft>
                <a:spcPts val="0"/>
              </a:spcAft>
              <a:buSzPts val="1800"/>
              <a:buNone/>
            </a:pPr>
            <a:r>
              <a:rPr lang="en-US"/>
              <a:t>    Recognition algorithms</a:t>
            </a:r>
            <a:endParaRPr/>
          </a:p>
          <a:p>
            <a:pPr marL="0" lvl="0" indent="0" algn="l" rtl="0">
              <a:lnSpc>
                <a:spcPct val="115000"/>
              </a:lnSpc>
              <a:spcBef>
                <a:spcPts val="0"/>
              </a:spcBef>
              <a:spcAft>
                <a:spcPts val="0"/>
              </a:spcAft>
              <a:buSzPts val="1800"/>
              <a:buNone/>
            </a:pPr>
            <a:r>
              <a:rPr lang="en-US"/>
              <a:t>2 Extraction of face embeddings using a pre-trained face-net   </a:t>
            </a:r>
            <a:endParaRPr/>
          </a:p>
          <a:p>
            <a:pPr marL="0" lvl="0" indent="0" algn="l" rtl="0">
              <a:lnSpc>
                <a:spcPct val="115000"/>
              </a:lnSpc>
              <a:spcBef>
                <a:spcPts val="0"/>
              </a:spcBef>
              <a:spcAft>
                <a:spcPts val="0"/>
              </a:spcAft>
              <a:buSzPts val="1800"/>
              <a:buNone/>
            </a:pPr>
            <a:r>
              <a:rPr lang="en-US"/>
              <a:t>   architecture.​</a:t>
            </a:r>
            <a:endParaRPr/>
          </a:p>
          <a:p>
            <a:pPr marL="0" lvl="0" indent="0" algn="l" rtl="0">
              <a:lnSpc>
                <a:spcPct val="115000"/>
              </a:lnSpc>
              <a:spcBef>
                <a:spcPts val="0"/>
              </a:spcBef>
              <a:spcAft>
                <a:spcPts val="0"/>
              </a:spcAft>
              <a:buSzPts val="1800"/>
              <a:buNone/>
            </a:pPr>
            <a:r>
              <a:rPr lang="en-US"/>
              <a:t>3 Training regression models and finding out the best one.</a:t>
            </a:r>
            <a:endParaRPr/>
          </a:p>
          <a:p>
            <a:pPr marL="0" lvl="0" indent="0" algn="l" rtl="0">
              <a:lnSpc>
                <a:spcPct val="115000"/>
              </a:lnSpc>
              <a:spcBef>
                <a:spcPts val="0"/>
              </a:spcBef>
              <a:spcAft>
                <a:spcPts val="0"/>
              </a:spcAft>
              <a:buSzPts val="1800"/>
              <a:buNone/>
            </a:pPr>
            <a:r>
              <a:rPr lang="en-US"/>
              <a:t>4 To Predict BMI weight, height of an individual using his/her face  </a:t>
            </a:r>
            <a:endParaRPr/>
          </a:p>
          <a:p>
            <a:pPr marL="0" lvl="0" indent="0" algn="l" rtl="0">
              <a:lnSpc>
                <a:spcPct val="115000"/>
              </a:lnSpc>
              <a:spcBef>
                <a:spcPts val="0"/>
              </a:spcBef>
              <a:spcAft>
                <a:spcPts val="0"/>
              </a:spcAft>
              <a:buSzPts val="1800"/>
              <a:buNone/>
            </a:pPr>
            <a:r>
              <a:rPr lang="en-US"/>
              <a:t>    photograph.​</a:t>
            </a:r>
            <a:endParaRPr/>
          </a:p>
        </p:txBody>
      </p:sp>
      <p:sp>
        <p:nvSpPr>
          <p:cNvPr id="150" name="Google Shape;150;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pPr marL="0" lvl="0" indent="0" algn="r" rtl="0">
                <a:lnSpc>
                  <a:spcPct val="100000"/>
                </a:lnSpc>
                <a:spcBef>
                  <a:spcPts val="0"/>
                </a:spcBef>
                <a:spcAft>
                  <a:spcPts val="0"/>
                </a:spcAft>
                <a:buSzPts val="1200"/>
                <a:buNone/>
              </a:pPr>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1"/>
          <p:cNvSpPr txBox="1">
            <a:spLocks noGrp="1"/>
          </p:cNvSpPr>
          <p:nvPr>
            <p:ph type="title"/>
          </p:nvPr>
        </p:nvSpPr>
        <p:spPr>
          <a:xfrm>
            <a:off x="838200" y="278150"/>
            <a:ext cx="10515600" cy="840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Methodology used:</a:t>
            </a:r>
            <a:endParaRPr/>
          </a:p>
        </p:txBody>
      </p:sp>
      <p:sp>
        <p:nvSpPr>
          <p:cNvPr id="156" name="Google Shape;156;p21"/>
          <p:cNvSpPr txBox="1">
            <a:spLocks noGrp="1"/>
          </p:cNvSpPr>
          <p:nvPr>
            <p:ph type="body" idx="1"/>
          </p:nvPr>
        </p:nvSpPr>
        <p:spPr>
          <a:xfrm>
            <a:off x="838200" y="1298125"/>
            <a:ext cx="10515600" cy="52383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r>
              <a:rPr lang="en-US"/>
              <a:t>In CNN convolution blocks are followed by the dense layers to make prediction. In naive model the 3 models are required to train separately,  increasing maintenance cost</a:t>
            </a:r>
            <a:endParaRPr/>
          </a:p>
          <a:p>
            <a:pPr marL="0" lvl="0" indent="0" algn="l" rtl="0">
              <a:lnSpc>
                <a:spcPct val="90000"/>
              </a:lnSpc>
              <a:spcBef>
                <a:spcPts val="1000"/>
              </a:spcBef>
              <a:spcAft>
                <a:spcPts val="0"/>
              </a:spcAft>
              <a:buSzPts val="1800"/>
              <a:buNone/>
            </a:pPr>
            <a:r>
              <a:rPr lang="en-US" sz="2400"/>
              <a:t>|`[input image] =&gt; [VGG16] =&gt; [dense layers] =&gt; [BMI]`| </a:t>
            </a:r>
            <a:endParaRPr sz="2400"/>
          </a:p>
          <a:p>
            <a:pPr marL="0" lvl="0" indent="0" algn="l" rtl="0">
              <a:lnSpc>
                <a:spcPct val="90000"/>
              </a:lnSpc>
              <a:spcBef>
                <a:spcPts val="1000"/>
              </a:spcBef>
              <a:spcAft>
                <a:spcPts val="0"/>
              </a:spcAft>
              <a:buSzPts val="1800"/>
              <a:buNone/>
            </a:pPr>
            <a:r>
              <a:rPr lang="en-US" sz="2400"/>
              <a:t>|`[input image] =&gt; [VGG16] =&gt; [dense layers] =&gt; [AGE]`| </a:t>
            </a:r>
            <a:endParaRPr sz="2400"/>
          </a:p>
          <a:p>
            <a:pPr marL="0" lvl="0" indent="0" algn="l" rtl="0">
              <a:lnSpc>
                <a:spcPct val="90000"/>
              </a:lnSpc>
              <a:spcBef>
                <a:spcPts val="1000"/>
              </a:spcBef>
              <a:spcAft>
                <a:spcPts val="0"/>
              </a:spcAft>
              <a:buSzPts val="1800"/>
              <a:buNone/>
            </a:pPr>
            <a:r>
              <a:rPr lang="en-US" sz="2400"/>
              <a:t>|`[input image] =&gt; [VGG16] =&gt; [dense layers] =&gt; [SEX]`| </a:t>
            </a:r>
            <a:endParaRPr sz="2400"/>
          </a:p>
          <a:p>
            <a:pPr marL="0" lvl="0" indent="0" algn="l" rtl="0">
              <a:lnSpc>
                <a:spcPct val="90000"/>
              </a:lnSpc>
              <a:spcBef>
                <a:spcPts val="1000"/>
              </a:spcBef>
              <a:spcAft>
                <a:spcPts val="0"/>
              </a:spcAft>
              <a:buSzPts val="1800"/>
              <a:buNone/>
            </a:pPr>
            <a:r>
              <a:rPr lang="en-US"/>
              <a:t>Since we are going to predict `BMI`, `Age`, `Sex` from the same image, we can share the same backbone for the three different prediction heads and hence only one model will be maintained</a:t>
            </a:r>
            <a:endParaRPr/>
          </a:p>
          <a:p>
            <a:pPr marL="0" lvl="0" indent="0" algn="l" rtl="0">
              <a:lnSpc>
                <a:spcPct val="90000"/>
              </a:lnSpc>
              <a:spcBef>
                <a:spcPts val="1000"/>
              </a:spcBef>
              <a:spcAft>
                <a:spcPts val="0"/>
              </a:spcAft>
              <a:buSzPts val="1800"/>
              <a:buNone/>
            </a:pPr>
            <a:r>
              <a:rPr lang="en-US" sz="2200"/>
              <a:t>`[input image] =&gt; [VGG16] =&gt; [separate dense layers] x3 =&gt; weighted([BMI], [AGE], [SEX])`| </a:t>
            </a:r>
            <a:endParaRPr sz="2200"/>
          </a:p>
        </p:txBody>
      </p:sp>
      <p:sp>
        <p:nvSpPr>
          <p:cNvPr id="157" name="Google Shape;157;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pPr marL="0" lvl="0" indent="0" algn="r" rtl="0">
                <a:lnSpc>
                  <a:spcPct val="100000"/>
                </a:lnSpc>
                <a:spcBef>
                  <a:spcPts val="0"/>
                </a:spcBef>
                <a:spcAft>
                  <a:spcPts val="0"/>
                </a:spcAft>
                <a:buSzPts val="1200"/>
                <a:buNone/>
              </a:pPr>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2"/>
          <p:cNvSpPr txBox="1">
            <a:spLocks noGrp="1"/>
          </p:cNvSpPr>
          <p:nvPr>
            <p:ph type="title"/>
          </p:nvPr>
        </p:nvSpPr>
        <p:spPr>
          <a:xfrm>
            <a:off x="838200" y="365125"/>
            <a:ext cx="10515600" cy="808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a:t>Methodology used:</a:t>
            </a:r>
            <a:endParaRPr/>
          </a:p>
        </p:txBody>
      </p:sp>
      <p:sp>
        <p:nvSpPr>
          <p:cNvPr id="164" name="Google Shape;164;p22"/>
          <p:cNvSpPr txBox="1">
            <a:spLocks noGrp="1"/>
          </p:cNvSpPr>
          <p:nvPr>
            <p:ph type="body" idx="1"/>
          </p:nvPr>
        </p:nvSpPr>
        <p:spPr>
          <a:xfrm>
            <a:off x="838200" y="1173325"/>
            <a:ext cx="10515600" cy="51831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r>
              <a:rPr lang="en-US"/>
              <a:t>The most simplified multi-task learning structure,</a:t>
            </a:r>
            <a:endParaRPr/>
          </a:p>
          <a:p>
            <a:pPr marL="0" lvl="0" indent="0" algn="l" rtl="0">
              <a:lnSpc>
                <a:spcPct val="90000"/>
              </a:lnSpc>
              <a:spcBef>
                <a:spcPts val="1000"/>
              </a:spcBef>
              <a:spcAft>
                <a:spcPts val="0"/>
              </a:spcAft>
              <a:buSzPts val="1800"/>
              <a:buNone/>
            </a:pPr>
            <a:r>
              <a:rPr lang="en-US"/>
              <a:t>Deep Network with shared convolutional and task-specific fully connected layers with matrix priors VGG-Face,is used as feature extractor to extract the activation vector of the fully connected layer in the CNN architecture.</a:t>
            </a:r>
            <a:endParaRPr/>
          </a:p>
          <a:p>
            <a:pPr marL="0" lvl="0" indent="0" algn="l" rtl="0">
              <a:lnSpc>
                <a:spcPct val="90000"/>
              </a:lnSpc>
              <a:spcBef>
                <a:spcPts val="1000"/>
              </a:spcBef>
              <a:spcAft>
                <a:spcPts val="0"/>
              </a:spcAft>
              <a:buClr>
                <a:schemeClr val="dk1"/>
              </a:buClr>
              <a:buSzPts val="1100"/>
              <a:buFont typeface="Arial"/>
              <a:buNone/>
            </a:pPr>
            <a:endParaRPr/>
          </a:p>
          <a:p>
            <a:pPr marL="0" lvl="0" indent="0" algn="l" rtl="0">
              <a:lnSpc>
                <a:spcPct val="90000"/>
              </a:lnSpc>
              <a:spcBef>
                <a:spcPts val="1000"/>
              </a:spcBef>
              <a:spcAft>
                <a:spcPts val="0"/>
              </a:spcAft>
              <a:buClr>
                <a:schemeClr val="dk1"/>
              </a:buClr>
              <a:buSzPts val="1100"/>
              <a:buFont typeface="Arial"/>
              <a:buNone/>
            </a:pPr>
            <a:endParaRPr/>
          </a:p>
          <a:p>
            <a:pPr marL="0" lvl="0" indent="0" algn="l" rtl="0">
              <a:lnSpc>
                <a:spcPct val="90000"/>
              </a:lnSpc>
              <a:spcBef>
                <a:spcPts val="1000"/>
              </a:spcBef>
              <a:spcAft>
                <a:spcPts val="0"/>
              </a:spcAft>
              <a:buClr>
                <a:schemeClr val="dk1"/>
              </a:buClr>
              <a:buSzPts val="1100"/>
              <a:buFont typeface="Arial"/>
              <a:buNone/>
            </a:pPr>
            <a:endParaRPr/>
          </a:p>
        </p:txBody>
      </p:sp>
      <p:sp>
        <p:nvSpPr>
          <p:cNvPr id="165" name="Google Shape;165;p2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pPr marL="0" lvl="0" indent="0" algn="r" rtl="0">
                <a:lnSpc>
                  <a:spcPct val="100000"/>
                </a:lnSpc>
                <a:spcBef>
                  <a:spcPts val="0"/>
                </a:spcBef>
                <a:spcAft>
                  <a:spcPts val="0"/>
                </a:spcAft>
                <a:buClr>
                  <a:srgbClr val="000000"/>
                </a:buClr>
                <a:buSzPts val="1200"/>
                <a:buFont typeface="Arial"/>
                <a:buNone/>
              </a:pPr>
              <a:t>9</a:t>
            </a:fld>
            <a:endParaRPr/>
          </a:p>
        </p:txBody>
      </p:sp>
      <p:pic>
        <p:nvPicPr>
          <p:cNvPr id="166" name="Google Shape;166;p22"/>
          <p:cNvPicPr preferRelativeResize="0"/>
          <p:nvPr/>
        </p:nvPicPr>
        <p:blipFill rotWithShape="1">
          <a:blip r:embed="rId3">
            <a:alphaModFix/>
          </a:blip>
          <a:srcRect/>
          <a:stretch/>
        </p:blipFill>
        <p:spPr>
          <a:xfrm>
            <a:off x="4724400" y="3032125"/>
            <a:ext cx="6629400" cy="3324225"/>
          </a:xfrm>
          <a:prstGeom prst="rect">
            <a:avLst/>
          </a:prstGeom>
          <a:noFill/>
          <a:ln>
            <a:noFill/>
          </a:ln>
        </p:spPr>
      </p:pic>
      <p:sp>
        <p:nvSpPr>
          <p:cNvPr id="167" name="Google Shape;167;p22"/>
          <p:cNvSpPr txBox="1"/>
          <p:nvPr/>
        </p:nvSpPr>
        <p:spPr>
          <a:xfrm>
            <a:off x="4876800" y="3184525"/>
            <a:ext cx="3000000" cy="3000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TotalTime>
  <Words>1891</Words>
  <Application>Microsoft Office PowerPoint</Application>
  <PresentationFormat>Widescreen</PresentationFormat>
  <Paragraphs>255</Paragraphs>
  <Slides>23</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Raleway Thin</vt:lpstr>
      <vt:lpstr>Calibri</vt:lpstr>
      <vt:lpstr>Arial Black</vt:lpstr>
      <vt:lpstr>Arial</vt:lpstr>
      <vt:lpstr>Times New Roman</vt:lpstr>
      <vt:lpstr>Lato</vt:lpstr>
      <vt:lpstr>1_Office Theme</vt:lpstr>
      <vt:lpstr>PowerPoint Presentation</vt:lpstr>
      <vt:lpstr>Outline</vt:lpstr>
      <vt:lpstr>Introduction to Project:</vt:lpstr>
      <vt:lpstr>Introduction to Project: </vt:lpstr>
      <vt:lpstr>Problem Formulation:</vt:lpstr>
      <vt:lpstr>Problem Formulation: </vt:lpstr>
      <vt:lpstr>Objectives:</vt:lpstr>
      <vt:lpstr>Methodology used:</vt:lpstr>
      <vt:lpstr>Methodology used:</vt:lpstr>
      <vt:lpstr>Methodology used: </vt:lpstr>
      <vt:lpstr>Results and Outputs:</vt:lpstr>
      <vt:lpstr> </vt:lpstr>
      <vt:lpstr>  Relationship between parameters: ·             Weight vs Height</vt:lpstr>
      <vt:lpstr>Visualization of Face Embedding</vt:lpstr>
      <vt:lpstr>Training regression models and find best one. </vt:lpstr>
      <vt:lpstr>.</vt:lpstr>
      <vt:lpstr>Predict multiple faces</vt:lpstr>
      <vt:lpstr>Single face </vt:lpstr>
      <vt:lpstr>Using anvil for web application</vt:lpstr>
      <vt:lpstr>Output:</vt:lpstr>
      <vt:lpstr>Conclusion:</vt:lpstr>
      <vt:lpstr>Future Scope: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cp:lastModifiedBy>Bhagath Reddy</cp:lastModifiedBy>
  <cp:revision>17</cp:revision>
  <dcterms:modified xsi:type="dcterms:W3CDTF">2022-02-12T10:41:00Z</dcterms:modified>
</cp:coreProperties>
</file>